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5"/>
    <p:sldMasterId id="2147483704" r:id="rId6"/>
    <p:sldMasterId id="2147483705" r:id="rId7"/>
    <p:sldMasterId id="214748370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Lst>
  <p:sldSz cy="5143500" cx="9144000"/>
  <p:notesSz cx="6858000" cy="9144000"/>
  <p:embeddedFontLst>
    <p:embeddedFont>
      <p:font typeface="Roboto"/>
      <p:regular r:id="rId86"/>
      <p:bold r:id="rId87"/>
      <p:italic r:id="rId88"/>
      <p:boldItalic r:id="rId89"/>
    </p:embeddedFont>
    <p:embeddedFont>
      <p:font typeface="Source Code Pro"/>
      <p:regular r:id="rId90"/>
      <p:bold r:id="rId91"/>
      <p:italic r:id="rId92"/>
      <p:boldItalic r:id="rId93"/>
    </p:embeddedFont>
    <p:embeddedFont>
      <p:font typeface="Source Sans Pro"/>
      <p:regular r:id="rId94"/>
      <p:bold r:id="rId95"/>
      <p:italic r:id="rId96"/>
      <p:boldItalic r:id="rId97"/>
    </p:embeddedFont>
    <p:embeddedFont>
      <p:font typeface="Karla"/>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FEC0592-9EB1-4A07-89DF-FA70673FD9D2}">
  <a:tblStyle styleId="{1FEC0592-9EB1-4A07-89DF-FA70673FD9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1" Type="http://schemas.openxmlformats.org/officeDocument/2006/relationships/font" Target="fonts/Karla-boldItalic.fntdata"/><Relationship Id="rId100" Type="http://schemas.openxmlformats.org/officeDocument/2006/relationships/font" Target="fonts/Karla-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SourceSansPro-bold.fntdata"/><Relationship Id="rId94" Type="http://schemas.openxmlformats.org/officeDocument/2006/relationships/font" Target="fonts/SourceSansPro-regular.fntdata"/><Relationship Id="rId97" Type="http://schemas.openxmlformats.org/officeDocument/2006/relationships/font" Target="fonts/SourceSansPro-boldItalic.fntdata"/><Relationship Id="rId96" Type="http://schemas.openxmlformats.org/officeDocument/2006/relationships/font" Target="fonts/SourceSansPro-italic.fntdata"/><Relationship Id="rId11" Type="http://schemas.openxmlformats.org/officeDocument/2006/relationships/slide" Target="slides/slide2.xml"/><Relationship Id="rId99" Type="http://schemas.openxmlformats.org/officeDocument/2006/relationships/font" Target="fonts/Karla-bold.fntdata"/><Relationship Id="rId10" Type="http://schemas.openxmlformats.org/officeDocument/2006/relationships/slide" Target="slides/slide1.xml"/><Relationship Id="rId98" Type="http://schemas.openxmlformats.org/officeDocument/2006/relationships/font" Target="fonts/Karla-regular.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SourceCodePro-bold.fntdata"/><Relationship Id="rId90" Type="http://schemas.openxmlformats.org/officeDocument/2006/relationships/font" Target="fonts/SourceCodePro-regular.fntdata"/><Relationship Id="rId93" Type="http://schemas.openxmlformats.org/officeDocument/2006/relationships/font" Target="fonts/SourceCodePro-boldItalic.fntdata"/><Relationship Id="rId92" Type="http://schemas.openxmlformats.org/officeDocument/2006/relationships/font" Target="fonts/SourceCodePro-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font" Target="fonts/Roboto-regular.fntdata"/><Relationship Id="rId85" Type="http://schemas.openxmlformats.org/officeDocument/2006/relationships/slide" Target="slides/slide76.xml"/><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7e5d66215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7e5d66215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7e5d66215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7e5d66215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7e5d66215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7e5d66215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7e5d66215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7e5d66215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7e5d66215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7e5d66215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7e5d66215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7e5d66215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7e5d66215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7e5d66215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7e5d66215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7e5d66215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7e5d66215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7e5d66215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screenshot UI Setup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7e5d66215_2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7e5d66215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7e5d66215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7e5d66215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7e5d66215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7e5d66215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77e5d66215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7e5d66215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7e5d66215_2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7e5d66215_2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7e5d66215_2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7e5d66215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7e5d66215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77e5d66215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77e5d66215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7e5d66215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77e5d66215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7e5d66215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7e5d66215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7e5d66215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7e5d66215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7e5d66215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77e5d66215_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77e5d66215_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77e5d66215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7e5d66215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7e5d66215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7e5d66215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77e5d66215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7e5d66215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7e5d66215_2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7e5d66215_2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77e5d66215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7e5d66215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77e5d66215_2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7e5d66215_2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77e5d66215_2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7e5d66215_2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7e5d66215_2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7e5d66215_2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tagging conversations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77e5d66215_2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77e5d66215_2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77e5d66215_2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7e5d66215_2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77e5d66215_2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77e5d66215_2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77e5d66215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77e5d66215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7e5d66215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7e5d66215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77e5d66215_2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77e5d66215_2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77e5d66215_2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77e5d66215_2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77e5d66215_2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77e5d66215_2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77e5d66215_2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77e5d66215_2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77e5d66215_2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77e5d66215_2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77e5d66215_2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77e5d66215_2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77e5d66215_2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77e5d66215_2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committing a change to GitHub</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77e5d66215_2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77e5d66215_2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 through</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77e5d66215_2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77e5d66215_2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77e5d66215_2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77e5d66215_2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7e5d66215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7e5d66215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7e5d66215_2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77e5d66215_2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77e5d66215_2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77e5d66215_2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77e5d66215_2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77e5d66215_2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77e5d66215_2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77e5d66215_2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77e5d66215_2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77e5d66215_2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77e5d66215_2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77e5d66215_2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77e5d66215_2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77e5d66215_2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77e5d66215_2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77e5d66215_2_6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77e5d66215_2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77e5d66215_2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77e5d66215_2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77e5d66215_2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7e5d66215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7e5d66215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77e5d66215_2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77e5d66215_2_7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77e5d66215_2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77e5d66215_2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77e5d66215_2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77e5d66215_2_7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77e5d66215_2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77e5d66215_2_8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77e5d66215_2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g77e5d66215_2_8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77e5d66215_2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g77e5d66215_2_8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77e5d66215_2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77e5d66215_2_8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77e5d66215_2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g77e5d66215_2_8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77e5d66215_2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g77e5d66215_2_8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77e5d66215_2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g77e5d66215_2_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7e5d66215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7e5d66215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77e5d66215_2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77e5d66215_2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use Sara / use financial demo</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77e5d66215_2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77e5d66215_2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77e5d66215_2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77e5d66215_2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77e5d66215_2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77e5d66215_2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77e5d66215_2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g77e5d66215_2_10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77e5d66215_2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77e5d66215_2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77e5d66215_2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77e5d66215_2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7e5d66215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7e5d66215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7e5d66215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7e5d66215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Nginx - reverse proxy and load balancer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Kubectl get pods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56" name="Google Shape;56;p14"/>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57" name="Google Shape;57;p14"/>
          <p:cNvSpPr txBox="1"/>
          <p:nvPr>
            <p:ph idx="1" type="body"/>
          </p:nvPr>
        </p:nvSpPr>
        <p:spPr>
          <a:xfrm>
            <a:off x="235500" y="1056325"/>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5"/>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61" name="Google Shape;61;p15"/>
          <p:cNvPicPr preferRelativeResize="0"/>
          <p:nvPr/>
        </p:nvPicPr>
        <p:blipFill>
          <a:blip r:embed="rId2">
            <a:alphaModFix/>
          </a:blip>
          <a:stretch>
            <a:fillRect/>
          </a:stretch>
        </p:blipFill>
        <p:spPr>
          <a:xfrm>
            <a:off x="19025" y="4875425"/>
            <a:ext cx="511626" cy="250925"/>
          </a:xfrm>
          <a:prstGeom prst="rect">
            <a:avLst/>
          </a:prstGeom>
          <a:noFill/>
          <a:ln>
            <a:noFill/>
          </a:ln>
        </p:spPr>
      </p:pic>
      <p:pic>
        <p:nvPicPr>
          <p:cNvPr descr="circuit-pattern.png" id="62" name="Google Shape;62;p15"/>
          <p:cNvPicPr preferRelativeResize="0"/>
          <p:nvPr/>
        </p:nvPicPr>
        <p:blipFill rotWithShape="1">
          <a:blip r:embed="rId3">
            <a:alphaModFix amt="89000"/>
          </a:blip>
          <a:srcRect b="0" l="0" r="0" t="0"/>
          <a:stretch/>
        </p:blipFill>
        <p:spPr>
          <a:xfrm>
            <a:off x="-71050" y="-98725"/>
            <a:ext cx="9376478" cy="52820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4212" l="0" r="0" t="4203"/>
          <a:stretch/>
        </p:blipFill>
        <p:spPr>
          <a:xfrm>
            <a:off x="-71050" y="-98725"/>
            <a:ext cx="9376476" cy="5282100"/>
          </a:xfrm>
          <a:prstGeom prst="rect">
            <a:avLst/>
          </a:prstGeom>
          <a:noFill/>
          <a:ln>
            <a:noFill/>
          </a:ln>
        </p:spPr>
      </p:pic>
      <p:sp>
        <p:nvSpPr>
          <p:cNvPr id="65" name="Google Shape;65;p16"/>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66" name="Google Shape;66;p16"/>
          <p:cNvPicPr preferRelativeResize="0"/>
          <p:nvPr/>
        </p:nvPicPr>
        <p:blipFill>
          <a:blip r:embed="rId3">
            <a:alphaModFix/>
          </a:blip>
          <a:stretch>
            <a:fillRect/>
          </a:stretch>
        </p:blipFill>
        <p:spPr>
          <a:xfrm>
            <a:off x="19025" y="4875425"/>
            <a:ext cx="511626" cy="2509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67" name="Shape 67"/>
        <p:cNvGrpSpPr/>
        <p:nvPr/>
      </p:nvGrpSpPr>
      <p:grpSpPr>
        <a:xfrm>
          <a:off x="0" y="0"/>
          <a:ext cx="0" cy="0"/>
          <a:chOff x="0" y="0"/>
          <a:chExt cx="0" cy="0"/>
        </a:xfrm>
      </p:grpSpPr>
      <p:sp>
        <p:nvSpPr>
          <p:cNvPr id="68" name="Google Shape;68;p17"/>
          <p:cNvSpPr txBox="1"/>
          <p:nvPr>
            <p:ph type="title"/>
          </p:nvPr>
        </p:nvSpPr>
        <p:spPr>
          <a:xfrm>
            <a:off x="311700" y="260950"/>
            <a:ext cx="8520600" cy="629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69" name="Shape 69"/>
        <p:cNvGrpSpPr/>
        <p:nvPr/>
      </p:nvGrpSpPr>
      <p:grpSpPr>
        <a:xfrm>
          <a:off x="0" y="0"/>
          <a:ext cx="0" cy="0"/>
          <a:chOff x="0" y="0"/>
          <a:chExt cx="0" cy="0"/>
        </a:xfrm>
      </p:grpSpPr>
      <p:sp>
        <p:nvSpPr>
          <p:cNvPr id="70" name="Google Shape;70;p18"/>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Font typeface="Source Sans Pro"/>
              <a:buNone/>
              <a:defRPr b="1"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p:txBody>
      </p:sp>
      <p:sp>
        <p:nvSpPr>
          <p:cNvPr id="71" name="Google Shape;71;p18"/>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Font typeface="Source Sans Pro"/>
              <a:buNone/>
              <a:defRPr b="1" i="0" sz="1000" u="none" cap="none" strike="noStrike">
                <a:solidFill>
                  <a:srgbClr val="757575"/>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9pPr>
          </a:lstStyle>
          <a:p/>
        </p:txBody>
      </p:sp>
      <p:sp>
        <p:nvSpPr>
          <p:cNvPr id="72" name="Google Shape;72;p18"/>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2">
    <p:spTree>
      <p:nvGrpSpPr>
        <p:cNvPr id="73" name="Shape 73"/>
        <p:cNvGrpSpPr/>
        <p:nvPr/>
      </p:nvGrpSpPr>
      <p:grpSpPr>
        <a:xfrm>
          <a:off x="0" y="0"/>
          <a:ext cx="0" cy="0"/>
          <a:chOff x="0" y="0"/>
          <a:chExt cx="0" cy="0"/>
        </a:xfrm>
      </p:grpSpPr>
      <p:sp>
        <p:nvSpPr>
          <p:cNvPr id="74" name="Google Shape;74;p19"/>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75" name="Google Shape;75;p19"/>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76" name="Google Shape;76;p19"/>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4">
  <p:cSld name="TITLE_AND_BODY_4">
    <p:spTree>
      <p:nvGrpSpPr>
        <p:cNvPr id="77" name="Shape 77"/>
        <p:cNvGrpSpPr/>
        <p:nvPr/>
      </p:nvGrpSpPr>
      <p:grpSpPr>
        <a:xfrm>
          <a:off x="0" y="0"/>
          <a:ext cx="0" cy="0"/>
          <a:chOff x="0" y="0"/>
          <a:chExt cx="0" cy="0"/>
        </a:xfrm>
      </p:grpSpPr>
      <p:sp>
        <p:nvSpPr>
          <p:cNvPr id="78" name="Google Shape;78;p20"/>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79" name="Google Shape;79;p20"/>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80" name="Google Shape;80;p20"/>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3">
  <p:cSld name="TITLE_AND_BODY_3">
    <p:spTree>
      <p:nvGrpSpPr>
        <p:cNvPr id="81" name="Shape 81"/>
        <p:cNvGrpSpPr/>
        <p:nvPr/>
      </p:nvGrpSpPr>
      <p:grpSpPr>
        <a:xfrm>
          <a:off x="0" y="0"/>
          <a:ext cx="0" cy="0"/>
          <a:chOff x="0" y="0"/>
          <a:chExt cx="0" cy="0"/>
        </a:xfrm>
      </p:grpSpPr>
      <p:sp>
        <p:nvSpPr>
          <p:cNvPr id="82" name="Google Shape;82;p21"/>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83" name="Google Shape;83;p21"/>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84" name="Google Shape;84;p21"/>
          <p:cNvSpPr txBox="1"/>
          <p:nvPr>
            <p:ph idx="1" type="body"/>
          </p:nvPr>
        </p:nvSpPr>
        <p:spPr>
          <a:xfrm>
            <a:off x="235500" y="1056325"/>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Google Shape;89;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1600"/>
              </a:spcBef>
              <a:spcAft>
                <a:spcPts val="0"/>
              </a:spcAft>
              <a:buSzPts val="1400"/>
              <a:buNone/>
              <a:defRPr/>
            </a:lvl2pPr>
            <a:lvl3pPr indent="-228600" lvl="2" marL="1371600" rtl="0">
              <a:spcBef>
                <a:spcPts val="1600"/>
              </a:spcBef>
              <a:spcAft>
                <a:spcPts val="0"/>
              </a:spcAft>
              <a:buSzPts val="1400"/>
              <a:buNone/>
              <a:defRPr/>
            </a:lvl3pPr>
            <a:lvl4pPr indent="-228600" lvl="3" marL="1828800" rtl="0">
              <a:spcBef>
                <a:spcPts val="1600"/>
              </a:spcBef>
              <a:spcAft>
                <a:spcPts val="0"/>
              </a:spcAft>
              <a:buSzPts val="1400"/>
              <a:buNone/>
              <a:defRPr/>
            </a:lvl4pPr>
            <a:lvl5pPr indent="-228600" lvl="4" marL="2286000" rtl="0">
              <a:spcBef>
                <a:spcPts val="1600"/>
              </a:spcBef>
              <a:spcAft>
                <a:spcPts val="0"/>
              </a:spcAft>
              <a:buSzPts val="1400"/>
              <a:buNone/>
              <a:defRPr/>
            </a:lvl5pPr>
            <a:lvl6pPr indent="-228600" lvl="5" marL="2743200" rtl="0">
              <a:spcBef>
                <a:spcPts val="1600"/>
              </a:spcBef>
              <a:spcAft>
                <a:spcPts val="0"/>
              </a:spcAft>
              <a:buSzPts val="1400"/>
              <a:buNone/>
              <a:defRPr/>
            </a:lvl6pPr>
            <a:lvl7pPr indent="-228600" lvl="6" marL="3200400" rtl="0">
              <a:spcBef>
                <a:spcPts val="1600"/>
              </a:spcBef>
              <a:spcAft>
                <a:spcPts val="0"/>
              </a:spcAft>
              <a:buSzPts val="1400"/>
              <a:buNone/>
              <a:defRPr/>
            </a:lvl7pPr>
            <a:lvl8pPr indent="-228600" lvl="7" marL="3657600" rtl="0">
              <a:spcBef>
                <a:spcPts val="1600"/>
              </a:spcBef>
              <a:spcAft>
                <a:spcPts val="0"/>
              </a:spcAft>
              <a:buSzPts val="1400"/>
              <a:buNone/>
              <a:defRPr/>
            </a:lvl8pPr>
            <a:lvl9pPr indent="-228600" lvl="8" marL="4114800" rtl="0">
              <a:spcBef>
                <a:spcPts val="1600"/>
              </a:spcBef>
              <a:spcAft>
                <a:spcPts val="1600"/>
              </a:spcAft>
              <a:buSzPts val="1400"/>
              <a:buNone/>
              <a:defRPr/>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sz="1400"/>
            </a:lvl1pPr>
            <a:lvl2pPr indent="-228600" lvl="1" marL="914400" rtl="0">
              <a:spcBef>
                <a:spcPts val="1600"/>
              </a:spcBef>
              <a:spcAft>
                <a:spcPts val="0"/>
              </a:spcAft>
              <a:buSzPts val="1200"/>
              <a:buNone/>
              <a:defRPr sz="1200"/>
            </a:lvl2pPr>
            <a:lvl3pPr indent="-228600" lvl="2" marL="1371600" rtl="0">
              <a:spcBef>
                <a:spcPts val="1600"/>
              </a:spcBef>
              <a:spcAft>
                <a:spcPts val="0"/>
              </a:spcAft>
              <a:buSzPts val="1200"/>
              <a:buNone/>
              <a:defRPr sz="1200"/>
            </a:lvl3pPr>
            <a:lvl4pPr indent="-228600" lvl="3" marL="1828800" rtl="0">
              <a:spcBef>
                <a:spcPts val="1600"/>
              </a:spcBef>
              <a:spcAft>
                <a:spcPts val="0"/>
              </a:spcAft>
              <a:buSzPts val="1200"/>
              <a:buNone/>
              <a:defRPr sz="1200"/>
            </a:lvl4pPr>
            <a:lvl5pPr indent="-228600" lvl="4" marL="2286000" rtl="0">
              <a:spcBef>
                <a:spcPts val="1600"/>
              </a:spcBef>
              <a:spcAft>
                <a:spcPts val="0"/>
              </a:spcAft>
              <a:buSzPts val="1200"/>
              <a:buNone/>
              <a:defRPr sz="1200"/>
            </a:lvl5pPr>
            <a:lvl6pPr indent="-228600" lvl="5" marL="2743200" rtl="0">
              <a:spcBef>
                <a:spcPts val="1600"/>
              </a:spcBef>
              <a:spcAft>
                <a:spcPts val="0"/>
              </a:spcAft>
              <a:buSzPts val="1200"/>
              <a:buNone/>
              <a:defRPr sz="1200"/>
            </a:lvl6pPr>
            <a:lvl7pPr indent="-228600" lvl="6" marL="3200400" rtl="0">
              <a:spcBef>
                <a:spcPts val="1600"/>
              </a:spcBef>
              <a:spcAft>
                <a:spcPts val="0"/>
              </a:spcAft>
              <a:buSzPts val="1200"/>
              <a:buNone/>
              <a:defRPr sz="1200"/>
            </a:lvl7pPr>
            <a:lvl8pPr indent="-228600" lvl="7" marL="3657600" rtl="0">
              <a:spcBef>
                <a:spcPts val="1600"/>
              </a:spcBef>
              <a:spcAft>
                <a:spcPts val="0"/>
              </a:spcAft>
              <a:buSzPts val="1200"/>
              <a:buNone/>
              <a:defRPr sz="1200"/>
            </a:lvl8pPr>
            <a:lvl9pPr indent="-228600" lvl="8" marL="4114800" rtl="0">
              <a:spcBef>
                <a:spcPts val="1600"/>
              </a:spcBef>
              <a:spcAft>
                <a:spcPts val="1600"/>
              </a:spcAft>
              <a:buSzPts val="1200"/>
              <a:buNone/>
              <a:defRPr sz="1200"/>
            </a:lvl9pPr>
          </a:lstStyle>
          <a:p/>
        </p:txBody>
      </p:sp>
      <p:sp>
        <p:nvSpPr>
          <p:cNvPr id="94" name="Google Shape;94;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sz="1400"/>
            </a:lvl1pPr>
            <a:lvl2pPr indent="-228600" lvl="1" marL="914400" rtl="0">
              <a:spcBef>
                <a:spcPts val="1600"/>
              </a:spcBef>
              <a:spcAft>
                <a:spcPts val="0"/>
              </a:spcAft>
              <a:buSzPts val="1200"/>
              <a:buNone/>
              <a:defRPr sz="1200"/>
            </a:lvl2pPr>
            <a:lvl3pPr indent="-228600" lvl="2" marL="1371600" rtl="0">
              <a:spcBef>
                <a:spcPts val="1600"/>
              </a:spcBef>
              <a:spcAft>
                <a:spcPts val="0"/>
              </a:spcAft>
              <a:buSzPts val="1200"/>
              <a:buNone/>
              <a:defRPr sz="1200"/>
            </a:lvl3pPr>
            <a:lvl4pPr indent="-228600" lvl="3" marL="1828800" rtl="0">
              <a:spcBef>
                <a:spcPts val="1600"/>
              </a:spcBef>
              <a:spcAft>
                <a:spcPts val="0"/>
              </a:spcAft>
              <a:buSzPts val="1200"/>
              <a:buNone/>
              <a:defRPr sz="1200"/>
            </a:lvl4pPr>
            <a:lvl5pPr indent="-228600" lvl="4" marL="2286000" rtl="0">
              <a:spcBef>
                <a:spcPts val="1600"/>
              </a:spcBef>
              <a:spcAft>
                <a:spcPts val="0"/>
              </a:spcAft>
              <a:buSzPts val="1200"/>
              <a:buNone/>
              <a:defRPr sz="1200"/>
            </a:lvl5pPr>
            <a:lvl6pPr indent="-228600" lvl="5" marL="2743200" rtl="0">
              <a:spcBef>
                <a:spcPts val="1600"/>
              </a:spcBef>
              <a:spcAft>
                <a:spcPts val="0"/>
              </a:spcAft>
              <a:buSzPts val="1200"/>
              <a:buNone/>
              <a:defRPr sz="1200"/>
            </a:lvl6pPr>
            <a:lvl7pPr indent="-228600" lvl="6" marL="3200400" rtl="0">
              <a:spcBef>
                <a:spcPts val="1600"/>
              </a:spcBef>
              <a:spcAft>
                <a:spcPts val="0"/>
              </a:spcAft>
              <a:buSzPts val="1200"/>
              <a:buNone/>
              <a:defRPr sz="1200"/>
            </a:lvl7pPr>
            <a:lvl8pPr indent="-228600" lvl="7" marL="3657600" rtl="0">
              <a:spcBef>
                <a:spcPts val="1600"/>
              </a:spcBef>
              <a:spcAft>
                <a:spcPts val="0"/>
              </a:spcAft>
              <a:buSzPts val="1200"/>
              <a:buNone/>
              <a:defRPr sz="1200"/>
            </a:lvl8pPr>
            <a:lvl9pPr indent="-228600" lvl="8" marL="4114800" rtl="0">
              <a:spcBef>
                <a:spcPts val="1600"/>
              </a:spcBef>
              <a:spcAft>
                <a:spcPts val="1600"/>
              </a:spcAft>
              <a:buSzPts val="1200"/>
              <a:buNone/>
              <a:defRPr sz="1200"/>
            </a:lvl9pPr>
          </a:lstStyle>
          <a:p/>
        </p:txBody>
      </p:sp>
      <p:sp>
        <p:nvSpPr>
          <p:cNvPr id="95" name="Google Shape;9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100" name="Shape 100"/>
        <p:cNvGrpSpPr/>
        <p:nvPr/>
      </p:nvGrpSpPr>
      <p:grpSpPr>
        <a:xfrm>
          <a:off x="0" y="0"/>
          <a:ext cx="0" cy="0"/>
          <a:chOff x="0" y="0"/>
          <a:chExt cx="0" cy="0"/>
        </a:xfrm>
      </p:grpSpPr>
      <p:pic>
        <p:nvPicPr>
          <p:cNvPr id="101" name="Google Shape;101;p25"/>
          <p:cNvPicPr preferRelativeResize="0"/>
          <p:nvPr/>
        </p:nvPicPr>
        <p:blipFill rotWithShape="1">
          <a:blip r:embed="rId2">
            <a:alphaModFix/>
          </a:blip>
          <a:srcRect b="0" l="0" r="0" t="0"/>
          <a:stretch/>
        </p:blipFill>
        <p:spPr>
          <a:xfrm>
            <a:off x="-71050" y="-98725"/>
            <a:ext cx="9376475" cy="5282101"/>
          </a:xfrm>
          <a:prstGeom prst="rect">
            <a:avLst/>
          </a:prstGeom>
          <a:noFill/>
          <a:ln>
            <a:noFill/>
          </a:ln>
        </p:spPr>
      </p:pic>
      <p:sp>
        <p:nvSpPr>
          <p:cNvPr id="102" name="Google Shape;102;p25"/>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None/>
              <a:defRPr sz="3600">
                <a:solidFill>
                  <a:srgbClr val="FFFFFF"/>
                </a:solidFill>
              </a:defRPr>
            </a:lvl2pPr>
            <a:lvl3pPr lvl="2" rtl="0" algn="ctr">
              <a:lnSpc>
                <a:spcPct val="100000"/>
              </a:lnSpc>
              <a:spcBef>
                <a:spcPts val="0"/>
              </a:spcBef>
              <a:spcAft>
                <a:spcPts val="0"/>
              </a:spcAft>
              <a:buClr>
                <a:srgbClr val="FFFFFF"/>
              </a:buClr>
              <a:buSzPts val="1400"/>
              <a:buNone/>
              <a:defRPr sz="3600">
                <a:solidFill>
                  <a:srgbClr val="FFFFFF"/>
                </a:solidFill>
              </a:defRPr>
            </a:lvl3pPr>
            <a:lvl4pPr lvl="3" rtl="0" algn="ctr">
              <a:lnSpc>
                <a:spcPct val="100000"/>
              </a:lnSpc>
              <a:spcBef>
                <a:spcPts val="0"/>
              </a:spcBef>
              <a:spcAft>
                <a:spcPts val="0"/>
              </a:spcAft>
              <a:buClr>
                <a:srgbClr val="FFFFFF"/>
              </a:buClr>
              <a:buSzPts val="1400"/>
              <a:buNone/>
              <a:defRPr sz="3600">
                <a:solidFill>
                  <a:srgbClr val="FFFFFF"/>
                </a:solidFill>
              </a:defRPr>
            </a:lvl4pPr>
            <a:lvl5pPr lvl="4" rtl="0" algn="ctr">
              <a:lnSpc>
                <a:spcPct val="100000"/>
              </a:lnSpc>
              <a:spcBef>
                <a:spcPts val="0"/>
              </a:spcBef>
              <a:spcAft>
                <a:spcPts val="0"/>
              </a:spcAft>
              <a:buClr>
                <a:srgbClr val="FFFFFF"/>
              </a:buClr>
              <a:buSzPts val="1400"/>
              <a:buNone/>
              <a:defRPr sz="3600">
                <a:solidFill>
                  <a:srgbClr val="FFFFFF"/>
                </a:solidFill>
              </a:defRPr>
            </a:lvl5pPr>
            <a:lvl6pPr lvl="5" rtl="0" algn="ctr">
              <a:lnSpc>
                <a:spcPct val="100000"/>
              </a:lnSpc>
              <a:spcBef>
                <a:spcPts val="0"/>
              </a:spcBef>
              <a:spcAft>
                <a:spcPts val="0"/>
              </a:spcAft>
              <a:buClr>
                <a:srgbClr val="FFFFFF"/>
              </a:buClr>
              <a:buSzPts val="1400"/>
              <a:buNone/>
              <a:defRPr sz="3600">
                <a:solidFill>
                  <a:srgbClr val="FFFFFF"/>
                </a:solidFill>
              </a:defRPr>
            </a:lvl6pPr>
            <a:lvl7pPr lvl="6" rtl="0" algn="ctr">
              <a:lnSpc>
                <a:spcPct val="100000"/>
              </a:lnSpc>
              <a:spcBef>
                <a:spcPts val="0"/>
              </a:spcBef>
              <a:spcAft>
                <a:spcPts val="0"/>
              </a:spcAft>
              <a:buClr>
                <a:srgbClr val="FFFFFF"/>
              </a:buClr>
              <a:buSzPts val="1400"/>
              <a:buNone/>
              <a:defRPr sz="3600">
                <a:solidFill>
                  <a:srgbClr val="FFFFFF"/>
                </a:solidFill>
              </a:defRPr>
            </a:lvl7pPr>
            <a:lvl8pPr lvl="7" rtl="0" algn="ctr">
              <a:lnSpc>
                <a:spcPct val="100000"/>
              </a:lnSpc>
              <a:spcBef>
                <a:spcPts val="0"/>
              </a:spcBef>
              <a:spcAft>
                <a:spcPts val="0"/>
              </a:spcAft>
              <a:buClr>
                <a:srgbClr val="FFFFFF"/>
              </a:buClr>
              <a:buSzPts val="1400"/>
              <a:buNone/>
              <a:defRPr sz="3600">
                <a:solidFill>
                  <a:srgbClr val="FFFFFF"/>
                </a:solidFill>
              </a:defRPr>
            </a:lvl8pPr>
            <a:lvl9pPr lvl="8" rtl="0" algn="ctr">
              <a:lnSpc>
                <a:spcPct val="100000"/>
              </a:lnSpc>
              <a:spcBef>
                <a:spcPts val="0"/>
              </a:spcBef>
              <a:spcAft>
                <a:spcPts val="0"/>
              </a:spcAft>
              <a:buClr>
                <a:srgbClr val="FFFFFF"/>
              </a:buClr>
              <a:buSzPts val="1400"/>
              <a:buNone/>
              <a:defRPr sz="3600">
                <a:solidFill>
                  <a:srgbClr val="FFFFFF"/>
                </a:solidFill>
              </a:defRPr>
            </a:lvl9pPr>
          </a:lstStyle>
          <a:p/>
        </p:txBody>
      </p:sp>
      <p:pic>
        <p:nvPicPr>
          <p:cNvPr id="103" name="Google Shape;103;p25"/>
          <p:cNvPicPr preferRelativeResize="0"/>
          <p:nvPr/>
        </p:nvPicPr>
        <p:blipFill rotWithShape="1">
          <a:blip r:embed="rId3">
            <a:alphaModFix/>
          </a:blip>
          <a:srcRect b="0" l="0" r="0" t="0"/>
          <a:stretch/>
        </p:blipFill>
        <p:spPr>
          <a:xfrm>
            <a:off x="19025" y="4875425"/>
            <a:ext cx="511626" cy="2509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4" name="Shape 104"/>
        <p:cNvGrpSpPr/>
        <p:nvPr/>
      </p:nvGrpSpPr>
      <p:grpSpPr>
        <a:xfrm>
          <a:off x="0" y="0"/>
          <a:ext cx="0" cy="0"/>
          <a:chOff x="0" y="0"/>
          <a:chExt cx="0" cy="0"/>
        </a:xfrm>
      </p:grpSpPr>
      <p:sp>
        <p:nvSpPr>
          <p:cNvPr id="105" name="Google Shape;105;p26"/>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106" name="Google Shape;106;p26"/>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107" name="Google Shape;107;p26"/>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gradFill>
          <a:gsLst>
            <a:gs pos="0">
              <a:srgbClr val="4E29AA"/>
            </a:gs>
            <a:gs pos="100000">
              <a:srgbClr val="1E123D"/>
            </a:gs>
          </a:gsLst>
          <a:lin ang="5400012" scaled="0"/>
        </a:gradFill>
      </p:bgPr>
    </p:bg>
    <p:spTree>
      <p:nvGrpSpPr>
        <p:cNvPr id="108" name="Shape 108"/>
        <p:cNvGrpSpPr/>
        <p:nvPr/>
      </p:nvGrpSpPr>
      <p:grpSpPr>
        <a:xfrm>
          <a:off x="0" y="0"/>
          <a:ext cx="0" cy="0"/>
          <a:chOff x="0" y="0"/>
          <a:chExt cx="0" cy="0"/>
        </a:xfrm>
      </p:grpSpPr>
      <p:sp>
        <p:nvSpPr>
          <p:cNvPr id="109" name="Google Shape;109;p27"/>
          <p:cNvSpPr txBox="1"/>
          <p:nvPr>
            <p:ph idx="1" type="subTitle"/>
          </p:nvPr>
        </p:nvSpPr>
        <p:spPr>
          <a:xfrm>
            <a:off x="311700" y="24212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1400"/>
              <a:buNone/>
              <a:defRPr i="0" sz="1400" u="none" cap="none" strike="noStrike">
                <a:solidFill>
                  <a:srgbClr val="FFFFFF"/>
                </a:solidFill>
              </a:defRPr>
            </a:lvl1pPr>
            <a:lvl2pPr lvl="1" marR="0" rtl="0" algn="ctr">
              <a:lnSpc>
                <a:spcPct val="100000"/>
              </a:lnSpc>
              <a:spcBef>
                <a:spcPts val="0"/>
              </a:spcBef>
              <a:spcAft>
                <a:spcPts val="0"/>
              </a:spcAft>
              <a:buClr>
                <a:srgbClr val="FFFFFF"/>
              </a:buClr>
              <a:buSzPts val="1400"/>
              <a:buNone/>
              <a:defRPr i="0" sz="2800" u="none" cap="none" strike="noStrike">
                <a:solidFill>
                  <a:srgbClr val="FFFFFF"/>
                </a:solidFill>
              </a:defRPr>
            </a:lvl2pPr>
            <a:lvl3pPr lvl="2" marR="0" rtl="0" algn="ctr">
              <a:lnSpc>
                <a:spcPct val="100000"/>
              </a:lnSpc>
              <a:spcBef>
                <a:spcPts val="0"/>
              </a:spcBef>
              <a:spcAft>
                <a:spcPts val="0"/>
              </a:spcAft>
              <a:buClr>
                <a:srgbClr val="FFFFFF"/>
              </a:buClr>
              <a:buSzPts val="1400"/>
              <a:buNone/>
              <a:defRPr i="0" sz="2800" u="none" cap="none" strike="noStrike">
                <a:solidFill>
                  <a:srgbClr val="FFFFFF"/>
                </a:solidFill>
              </a:defRPr>
            </a:lvl3pPr>
            <a:lvl4pPr lvl="3" marR="0" rtl="0" algn="ctr">
              <a:lnSpc>
                <a:spcPct val="100000"/>
              </a:lnSpc>
              <a:spcBef>
                <a:spcPts val="0"/>
              </a:spcBef>
              <a:spcAft>
                <a:spcPts val="0"/>
              </a:spcAft>
              <a:buClr>
                <a:srgbClr val="FFFFFF"/>
              </a:buClr>
              <a:buSzPts val="1400"/>
              <a:buNone/>
              <a:defRPr i="0" sz="2800" u="none" cap="none" strike="noStrike">
                <a:solidFill>
                  <a:srgbClr val="FFFFFF"/>
                </a:solidFill>
              </a:defRPr>
            </a:lvl4pPr>
            <a:lvl5pPr lvl="4" marR="0" rtl="0" algn="ctr">
              <a:lnSpc>
                <a:spcPct val="100000"/>
              </a:lnSpc>
              <a:spcBef>
                <a:spcPts val="0"/>
              </a:spcBef>
              <a:spcAft>
                <a:spcPts val="0"/>
              </a:spcAft>
              <a:buClr>
                <a:srgbClr val="FFFFFF"/>
              </a:buClr>
              <a:buSzPts val="1400"/>
              <a:buNone/>
              <a:defRPr i="0" sz="2800" u="none" cap="none" strike="noStrike">
                <a:solidFill>
                  <a:srgbClr val="FFFFFF"/>
                </a:solidFill>
              </a:defRPr>
            </a:lvl5pPr>
            <a:lvl6pPr lvl="5" marR="0" rtl="0" algn="ctr">
              <a:lnSpc>
                <a:spcPct val="100000"/>
              </a:lnSpc>
              <a:spcBef>
                <a:spcPts val="0"/>
              </a:spcBef>
              <a:spcAft>
                <a:spcPts val="0"/>
              </a:spcAft>
              <a:buClr>
                <a:srgbClr val="FFFFFF"/>
              </a:buClr>
              <a:buSzPts val="1400"/>
              <a:buNone/>
              <a:defRPr i="0" sz="2800" u="none" cap="none" strike="noStrike">
                <a:solidFill>
                  <a:srgbClr val="FFFFFF"/>
                </a:solidFill>
              </a:defRPr>
            </a:lvl6pPr>
            <a:lvl7pPr lvl="6" marR="0" rtl="0" algn="ctr">
              <a:lnSpc>
                <a:spcPct val="100000"/>
              </a:lnSpc>
              <a:spcBef>
                <a:spcPts val="0"/>
              </a:spcBef>
              <a:spcAft>
                <a:spcPts val="0"/>
              </a:spcAft>
              <a:buClr>
                <a:srgbClr val="FFFFFF"/>
              </a:buClr>
              <a:buSzPts val="1400"/>
              <a:buNone/>
              <a:defRPr i="0" sz="2800" u="none" cap="none" strike="noStrike">
                <a:solidFill>
                  <a:srgbClr val="FFFFFF"/>
                </a:solidFill>
              </a:defRPr>
            </a:lvl7pPr>
            <a:lvl8pPr lvl="7" marR="0" rtl="0" algn="ctr">
              <a:lnSpc>
                <a:spcPct val="100000"/>
              </a:lnSpc>
              <a:spcBef>
                <a:spcPts val="0"/>
              </a:spcBef>
              <a:spcAft>
                <a:spcPts val="0"/>
              </a:spcAft>
              <a:buClr>
                <a:srgbClr val="FFFFFF"/>
              </a:buClr>
              <a:buSzPts val="1400"/>
              <a:buNone/>
              <a:defRPr i="0" sz="2800" u="none" cap="none" strike="noStrike">
                <a:solidFill>
                  <a:srgbClr val="FFFFFF"/>
                </a:solidFill>
              </a:defRPr>
            </a:lvl8pPr>
            <a:lvl9pPr lvl="8" marR="0" rtl="0" algn="ctr">
              <a:lnSpc>
                <a:spcPct val="100000"/>
              </a:lnSpc>
              <a:spcBef>
                <a:spcPts val="0"/>
              </a:spcBef>
              <a:spcAft>
                <a:spcPts val="0"/>
              </a:spcAft>
              <a:buClr>
                <a:srgbClr val="FFFFFF"/>
              </a:buClr>
              <a:buSzPts val="1400"/>
              <a:buNone/>
              <a:defRPr i="0" sz="2800" u="none" cap="none" strike="noStrike">
                <a:solidFill>
                  <a:srgbClr val="FFFFFF"/>
                </a:solidFill>
              </a:defRPr>
            </a:lvl9pPr>
          </a:lstStyle>
          <a:p/>
        </p:txBody>
      </p:sp>
      <p:pic>
        <p:nvPicPr>
          <p:cNvPr id="110" name="Google Shape;110;p27"/>
          <p:cNvPicPr preferRelativeResize="0"/>
          <p:nvPr/>
        </p:nvPicPr>
        <p:blipFill rotWithShape="1">
          <a:blip r:embed="rId2">
            <a:alphaModFix/>
          </a:blip>
          <a:srcRect b="0" l="0" r="0" t="0"/>
          <a:stretch/>
        </p:blipFill>
        <p:spPr>
          <a:xfrm>
            <a:off x="52325" y="4877000"/>
            <a:ext cx="475600" cy="233250"/>
          </a:xfrm>
          <a:prstGeom prst="rect">
            <a:avLst/>
          </a:prstGeom>
          <a:noFill/>
          <a:ln>
            <a:noFill/>
          </a:ln>
        </p:spPr>
      </p:pic>
      <p:sp>
        <p:nvSpPr>
          <p:cNvPr id="111" name="Google Shape;111;p27"/>
          <p:cNvSpPr txBox="1"/>
          <p:nvPr>
            <p:ph type="title"/>
          </p:nvPr>
        </p:nvSpPr>
        <p:spPr>
          <a:xfrm>
            <a:off x="311700" y="1653800"/>
            <a:ext cx="8520600" cy="958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None/>
              <a:defRPr sz="3600">
                <a:solidFill>
                  <a:srgbClr val="FFFFFF"/>
                </a:solidFill>
              </a:defRPr>
            </a:lvl2pPr>
            <a:lvl3pPr lvl="2" rtl="0" algn="ctr">
              <a:lnSpc>
                <a:spcPct val="100000"/>
              </a:lnSpc>
              <a:spcBef>
                <a:spcPts val="0"/>
              </a:spcBef>
              <a:spcAft>
                <a:spcPts val="0"/>
              </a:spcAft>
              <a:buClr>
                <a:srgbClr val="FFFFFF"/>
              </a:buClr>
              <a:buSzPts val="1400"/>
              <a:buNone/>
              <a:defRPr sz="3600">
                <a:solidFill>
                  <a:srgbClr val="FFFFFF"/>
                </a:solidFill>
              </a:defRPr>
            </a:lvl3pPr>
            <a:lvl4pPr lvl="3" rtl="0" algn="ctr">
              <a:lnSpc>
                <a:spcPct val="100000"/>
              </a:lnSpc>
              <a:spcBef>
                <a:spcPts val="0"/>
              </a:spcBef>
              <a:spcAft>
                <a:spcPts val="0"/>
              </a:spcAft>
              <a:buClr>
                <a:srgbClr val="FFFFFF"/>
              </a:buClr>
              <a:buSzPts val="1400"/>
              <a:buNone/>
              <a:defRPr sz="3600">
                <a:solidFill>
                  <a:srgbClr val="FFFFFF"/>
                </a:solidFill>
              </a:defRPr>
            </a:lvl4pPr>
            <a:lvl5pPr lvl="4" rtl="0" algn="ctr">
              <a:lnSpc>
                <a:spcPct val="100000"/>
              </a:lnSpc>
              <a:spcBef>
                <a:spcPts val="0"/>
              </a:spcBef>
              <a:spcAft>
                <a:spcPts val="0"/>
              </a:spcAft>
              <a:buClr>
                <a:srgbClr val="FFFFFF"/>
              </a:buClr>
              <a:buSzPts val="1400"/>
              <a:buNone/>
              <a:defRPr sz="3600">
                <a:solidFill>
                  <a:srgbClr val="FFFFFF"/>
                </a:solidFill>
              </a:defRPr>
            </a:lvl5pPr>
            <a:lvl6pPr lvl="5" rtl="0" algn="ctr">
              <a:lnSpc>
                <a:spcPct val="100000"/>
              </a:lnSpc>
              <a:spcBef>
                <a:spcPts val="0"/>
              </a:spcBef>
              <a:spcAft>
                <a:spcPts val="0"/>
              </a:spcAft>
              <a:buClr>
                <a:srgbClr val="FFFFFF"/>
              </a:buClr>
              <a:buSzPts val="1400"/>
              <a:buNone/>
              <a:defRPr sz="3600">
                <a:solidFill>
                  <a:srgbClr val="FFFFFF"/>
                </a:solidFill>
              </a:defRPr>
            </a:lvl6pPr>
            <a:lvl7pPr lvl="6" rtl="0" algn="ctr">
              <a:lnSpc>
                <a:spcPct val="100000"/>
              </a:lnSpc>
              <a:spcBef>
                <a:spcPts val="0"/>
              </a:spcBef>
              <a:spcAft>
                <a:spcPts val="0"/>
              </a:spcAft>
              <a:buClr>
                <a:srgbClr val="FFFFFF"/>
              </a:buClr>
              <a:buSzPts val="1400"/>
              <a:buNone/>
              <a:defRPr sz="3600">
                <a:solidFill>
                  <a:srgbClr val="FFFFFF"/>
                </a:solidFill>
              </a:defRPr>
            </a:lvl7pPr>
            <a:lvl8pPr lvl="7" rtl="0" algn="ctr">
              <a:lnSpc>
                <a:spcPct val="100000"/>
              </a:lnSpc>
              <a:spcBef>
                <a:spcPts val="0"/>
              </a:spcBef>
              <a:spcAft>
                <a:spcPts val="0"/>
              </a:spcAft>
              <a:buClr>
                <a:srgbClr val="FFFFFF"/>
              </a:buClr>
              <a:buSzPts val="1400"/>
              <a:buNone/>
              <a:defRPr sz="3600">
                <a:solidFill>
                  <a:srgbClr val="FFFFFF"/>
                </a:solidFill>
              </a:defRPr>
            </a:lvl8pPr>
            <a:lvl9pPr lvl="8" rtl="0" algn="ctr">
              <a:lnSpc>
                <a:spcPct val="100000"/>
              </a:lnSpc>
              <a:spcBef>
                <a:spcPts val="0"/>
              </a:spcBef>
              <a:spcAft>
                <a:spcPts val="0"/>
              </a:spcAft>
              <a:buClr>
                <a:srgbClr val="FFFFFF"/>
              </a:buClr>
              <a:buSzPts val="1400"/>
              <a:buNone/>
              <a:defRPr sz="3600">
                <a:solidFill>
                  <a:srgbClr val="FFFFF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2" name="Shape 112"/>
        <p:cNvGrpSpPr/>
        <p:nvPr/>
      </p:nvGrpSpPr>
      <p:grpSpPr>
        <a:xfrm>
          <a:off x="0" y="0"/>
          <a:ext cx="0" cy="0"/>
          <a:chOff x="0" y="0"/>
          <a:chExt cx="0" cy="0"/>
        </a:xfrm>
      </p:grpSpPr>
      <p:sp>
        <p:nvSpPr>
          <p:cNvPr id="113" name="Google Shape;113;p28"/>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8"/>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None/>
              <a:defRPr sz="3600">
                <a:solidFill>
                  <a:srgbClr val="FFFFFF"/>
                </a:solidFill>
              </a:defRPr>
            </a:lvl2pPr>
            <a:lvl3pPr lvl="2" rtl="0" algn="ctr">
              <a:lnSpc>
                <a:spcPct val="100000"/>
              </a:lnSpc>
              <a:spcBef>
                <a:spcPts val="0"/>
              </a:spcBef>
              <a:spcAft>
                <a:spcPts val="0"/>
              </a:spcAft>
              <a:buClr>
                <a:srgbClr val="FFFFFF"/>
              </a:buClr>
              <a:buSzPts val="1400"/>
              <a:buNone/>
              <a:defRPr sz="3600">
                <a:solidFill>
                  <a:srgbClr val="FFFFFF"/>
                </a:solidFill>
              </a:defRPr>
            </a:lvl3pPr>
            <a:lvl4pPr lvl="3" rtl="0" algn="ctr">
              <a:lnSpc>
                <a:spcPct val="100000"/>
              </a:lnSpc>
              <a:spcBef>
                <a:spcPts val="0"/>
              </a:spcBef>
              <a:spcAft>
                <a:spcPts val="0"/>
              </a:spcAft>
              <a:buClr>
                <a:srgbClr val="FFFFFF"/>
              </a:buClr>
              <a:buSzPts val="1400"/>
              <a:buNone/>
              <a:defRPr sz="3600">
                <a:solidFill>
                  <a:srgbClr val="FFFFFF"/>
                </a:solidFill>
              </a:defRPr>
            </a:lvl4pPr>
            <a:lvl5pPr lvl="4" rtl="0" algn="ctr">
              <a:lnSpc>
                <a:spcPct val="100000"/>
              </a:lnSpc>
              <a:spcBef>
                <a:spcPts val="0"/>
              </a:spcBef>
              <a:spcAft>
                <a:spcPts val="0"/>
              </a:spcAft>
              <a:buClr>
                <a:srgbClr val="FFFFFF"/>
              </a:buClr>
              <a:buSzPts val="1400"/>
              <a:buNone/>
              <a:defRPr sz="3600">
                <a:solidFill>
                  <a:srgbClr val="FFFFFF"/>
                </a:solidFill>
              </a:defRPr>
            </a:lvl5pPr>
            <a:lvl6pPr lvl="5" rtl="0" algn="ctr">
              <a:lnSpc>
                <a:spcPct val="100000"/>
              </a:lnSpc>
              <a:spcBef>
                <a:spcPts val="0"/>
              </a:spcBef>
              <a:spcAft>
                <a:spcPts val="0"/>
              </a:spcAft>
              <a:buClr>
                <a:srgbClr val="FFFFFF"/>
              </a:buClr>
              <a:buSzPts val="1400"/>
              <a:buNone/>
              <a:defRPr sz="3600">
                <a:solidFill>
                  <a:srgbClr val="FFFFFF"/>
                </a:solidFill>
              </a:defRPr>
            </a:lvl6pPr>
            <a:lvl7pPr lvl="6" rtl="0" algn="ctr">
              <a:lnSpc>
                <a:spcPct val="100000"/>
              </a:lnSpc>
              <a:spcBef>
                <a:spcPts val="0"/>
              </a:spcBef>
              <a:spcAft>
                <a:spcPts val="0"/>
              </a:spcAft>
              <a:buClr>
                <a:srgbClr val="FFFFFF"/>
              </a:buClr>
              <a:buSzPts val="1400"/>
              <a:buNone/>
              <a:defRPr sz="3600">
                <a:solidFill>
                  <a:srgbClr val="FFFFFF"/>
                </a:solidFill>
              </a:defRPr>
            </a:lvl7pPr>
            <a:lvl8pPr lvl="7" rtl="0" algn="ctr">
              <a:lnSpc>
                <a:spcPct val="100000"/>
              </a:lnSpc>
              <a:spcBef>
                <a:spcPts val="0"/>
              </a:spcBef>
              <a:spcAft>
                <a:spcPts val="0"/>
              </a:spcAft>
              <a:buClr>
                <a:srgbClr val="FFFFFF"/>
              </a:buClr>
              <a:buSzPts val="1400"/>
              <a:buNone/>
              <a:defRPr sz="3600">
                <a:solidFill>
                  <a:srgbClr val="FFFFFF"/>
                </a:solidFill>
              </a:defRPr>
            </a:lvl8pPr>
            <a:lvl9pPr lvl="8" rtl="0" algn="ctr">
              <a:lnSpc>
                <a:spcPct val="100000"/>
              </a:lnSpc>
              <a:spcBef>
                <a:spcPts val="0"/>
              </a:spcBef>
              <a:spcAft>
                <a:spcPts val="0"/>
              </a:spcAft>
              <a:buClr>
                <a:srgbClr val="FFFFFF"/>
              </a:buClr>
              <a:buSzPts val="1400"/>
              <a:buNone/>
              <a:defRPr sz="3600">
                <a:solidFill>
                  <a:srgbClr val="FFFFFF"/>
                </a:solidFill>
              </a:defRPr>
            </a:lvl9pPr>
          </a:lstStyle>
          <a:p/>
        </p:txBody>
      </p:sp>
      <p:pic>
        <p:nvPicPr>
          <p:cNvPr id="115" name="Google Shape;115;p28"/>
          <p:cNvPicPr preferRelativeResize="0"/>
          <p:nvPr/>
        </p:nvPicPr>
        <p:blipFill rotWithShape="1">
          <a:blip r:embed="rId2">
            <a:alphaModFix/>
          </a:blip>
          <a:srcRect b="0" l="0" r="0" t="0"/>
          <a:stretch/>
        </p:blipFill>
        <p:spPr>
          <a:xfrm>
            <a:off x="19025" y="4875425"/>
            <a:ext cx="511626" cy="250925"/>
          </a:xfrm>
          <a:prstGeom prst="rect">
            <a:avLst/>
          </a:prstGeom>
          <a:noFill/>
          <a:ln>
            <a:noFill/>
          </a:ln>
        </p:spPr>
      </p:pic>
      <p:pic>
        <p:nvPicPr>
          <p:cNvPr descr="circuit-pattern.png" id="116" name="Google Shape;116;p28"/>
          <p:cNvPicPr preferRelativeResize="0"/>
          <p:nvPr/>
        </p:nvPicPr>
        <p:blipFill rotWithShape="1">
          <a:blip r:embed="rId3">
            <a:alphaModFix amt="89000"/>
          </a:blip>
          <a:srcRect b="0" l="0" r="0" t="0"/>
          <a:stretch/>
        </p:blipFill>
        <p:spPr>
          <a:xfrm>
            <a:off x="-71050" y="-98725"/>
            <a:ext cx="9376478" cy="52820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Layout 1">
    <p:bg>
      <p:bgPr>
        <a:gradFill>
          <a:gsLst>
            <a:gs pos="0">
              <a:srgbClr val="4E29AA"/>
            </a:gs>
            <a:gs pos="100000">
              <a:srgbClr val="1E123D"/>
            </a:gs>
          </a:gsLst>
          <a:lin ang="5400012" scaled="0"/>
        </a:gradFill>
      </p:bgPr>
    </p:bg>
    <p:spTree>
      <p:nvGrpSpPr>
        <p:cNvPr id="117" name="Shape 117"/>
        <p:cNvGrpSpPr/>
        <p:nvPr/>
      </p:nvGrpSpPr>
      <p:grpSpPr>
        <a:xfrm>
          <a:off x="0" y="0"/>
          <a:ext cx="0" cy="0"/>
          <a:chOff x="0" y="0"/>
          <a:chExt cx="0" cy="0"/>
        </a:xfrm>
      </p:grpSpPr>
      <p:sp>
        <p:nvSpPr>
          <p:cNvPr id="118" name="Google Shape;118;p29"/>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2pPr>
            <a:lvl3pPr lvl="2"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3pPr>
            <a:lvl4pPr lvl="3"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4pPr>
            <a:lvl5pPr lvl="4"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5pPr>
            <a:lvl6pPr lvl="5"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6pPr>
            <a:lvl7pPr lvl="6"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7pPr>
            <a:lvl8pPr lvl="7"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8pPr>
            <a:lvl9pPr lvl="8"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9pPr>
          </a:lstStyle>
          <a:p/>
        </p:txBody>
      </p:sp>
      <p:pic>
        <p:nvPicPr>
          <p:cNvPr id="119" name="Google Shape;119;p29"/>
          <p:cNvPicPr preferRelativeResize="0"/>
          <p:nvPr/>
        </p:nvPicPr>
        <p:blipFill rotWithShape="1">
          <a:blip r:embed="rId2">
            <a:alphaModFix/>
          </a:blip>
          <a:srcRect b="0" l="0" r="0" t="0"/>
          <a:stretch/>
        </p:blipFill>
        <p:spPr>
          <a:xfrm>
            <a:off x="52325" y="4877000"/>
            <a:ext cx="475600" cy="2332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ro (no Rasa logo)">
  <p:cSld name="Hero (no Rasa logo)">
    <p:spTree>
      <p:nvGrpSpPr>
        <p:cNvPr id="120" name="Shape 120"/>
        <p:cNvGrpSpPr/>
        <p:nvPr/>
      </p:nvGrpSpPr>
      <p:grpSpPr>
        <a:xfrm>
          <a:off x="0" y="0"/>
          <a:ext cx="0" cy="0"/>
          <a:chOff x="0" y="0"/>
          <a:chExt cx="0" cy="0"/>
        </a:xfrm>
      </p:grpSpPr>
      <p:pic>
        <p:nvPicPr>
          <p:cNvPr descr="pattern-bg.png" id="121" name="Google Shape;121;p30"/>
          <p:cNvPicPr preferRelativeResize="0"/>
          <p:nvPr/>
        </p:nvPicPr>
        <p:blipFill rotWithShape="1">
          <a:blip r:embed="rId2">
            <a:alphaModFix/>
          </a:blip>
          <a:srcRect b="0" l="0" r="0" t="0"/>
          <a:stretch/>
        </p:blipFill>
        <p:spPr>
          <a:xfrm>
            <a:off x="-62625" y="-83500"/>
            <a:ext cx="9376500" cy="5282099"/>
          </a:xfrm>
          <a:prstGeom prst="rect">
            <a:avLst/>
          </a:prstGeom>
          <a:noFill/>
          <a:ln>
            <a:noFill/>
          </a:ln>
        </p:spPr>
      </p:pic>
      <p:sp>
        <p:nvSpPr>
          <p:cNvPr id="122" name="Google Shape;122;p30"/>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ircuit-pattern.png" id="123" name="Google Shape;123;p30"/>
          <p:cNvPicPr preferRelativeResize="0"/>
          <p:nvPr/>
        </p:nvPicPr>
        <p:blipFill rotWithShape="1">
          <a:blip r:embed="rId3">
            <a:alphaModFix amt="89000"/>
          </a:blip>
          <a:srcRect b="0" l="0" r="0" t="0"/>
          <a:stretch/>
        </p:blipFill>
        <p:spPr>
          <a:xfrm>
            <a:off x="-71050" y="-98725"/>
            <a:ext cx="9376500" cy="52820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spTree>
      <p:nvGrpSpPr>
        <p:cNvPr id="124" name="Shape 124"/>
        <p:cNvGrpSpPr/>
        <p:nvPr/>
      </p:nvGrpSpPr>
      <p:grpSpPr>
        <a:xfrm>
          <a:off x="0" y="0"/>
          <a:ext cx="0" cy="0"/>
          <a:chOff x="0" y="0"/>
          <a:chExt cx="0" cy="0"/>
        </a:xfrm>
      </p:grpSpPr>
      <p:sp>
        <p:nvSpPr>
          <p:cNvPr id="125" name="Google Shape;125;p31"/>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lvl="0" marR="0" rtl="0" algn="ctr">
              <a:lnSpc>
                <a:spcPct val="90000"/>
              </a:lnSpc>
              <a:spcBef>
                <a:spcPts val="0"/>
              </a:spcBef>
              <a:spcAft>
                <a:spcPts val="0"/>
              </a:spcAft>
              <a:buClr>
                <a:schemeClr val="dk1"/>
              </a:buClr>
              <a:buSzPts val="1400"/>
              <a:buFont typeface="Calibri"/>
              <a:buNone/>
              <a:defRPr b="0" i="0" sz="45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26" name="Google Shape;126;p31"/>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800"/>
              </a:spcBef>
              <a:spcAft>
                <a:spcPts val="0"/>
              </a:spcAft>
              <a:buClr>
                <a:schemeClr val="dk1"/>
              </a:buClr>
              <a:buSzPts val="14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1600"/>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16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1600"/>
              </a:spcBef>
              <a:spcAft>
                <a:spcPts val="160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27" name="Google Shape;127;p31"/>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128" name="Google Shape;128;p31"/>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129" name="Google Shape;129;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130" name="Shape 130"/>
        <p:cNvGrpSpPr/>
        <p:nvPr/>
      </p:nvGrpSpPr>
      <p:grpSpPr>
        <a:xfrm>
          <a:off x="0" y="0"/>
          <a:ext cx="0" cy="0"/>
          <a:chOff x="0" y="0"/>
          <a:chExt cx="0" cy="0"/>
        </a:xfrm>
      </p:grpSpPr>
      <p:sp>
        <p:nvSpPr>
          <p:cNvPr id="131" name="Google Shape;131;p32"/>
          <p:cNvSpPr txBox="1"/>
          <p:nvPr>
            <p:ph idx="1" type="body"/>
          </p:nvPr>
        </p:nvSpPr>
        <p:spPr>
          <a:xfrm>
            <a:off x="311700" y="1152475"/>
            <a:ext cx="8520600" cy="35109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SzPts val="14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
        <p:nvSpPr>
          <p:cNvPr id="132" name="Google Shape;13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32"/>
          <p:cNvSpPr txBox="1"/>
          <p:nvPr>
            <p:ph type="title"/>
          </p:nvPr>
        </p:nvSpPr>
        <p:spPr>
          <a:xfrm>
            <a:off x="311700" y="140225"/>
            <a:ext cx="8520600" cy="75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rple Hero No Text 1">
  <p:cSld name="Purple Hero No Text_1">
    <p:bg>
      <p:bgPr>
        <a:solidFill>
          <a:srgbClr val="FFFFFF"/>
        </a:solidFill>
      </p:bgPr>
    </p:bg>
    <p:spTree>
      <p:nvGrpSpPr>
        <p:cNvPr id="134" name="Shape 134"/>
        <p:cNvGrpSpPr/>
        <p:nvPr/>
      </p:nvGrpSpPr>
      <p:grpSpPr>
        <a:xfrm>
          <a:off x="0" y="0"/>
          <a:ext cx="0" cy="0"/>
          <a:chOff x="0" y="0"/>
          <a:chExt cx="0" cy="0"/>
        </a:xfrm>
      </p:grpSpPr>
      <p:pic>
        <p:nvPicPr>
          <p:cNvPr id="135" name="Google Shape;135;p33"/>
          <p:cNvPicPr preferRelativeResize="0"/>
          <p:nvPr/>
        </p:nvPicPr>
        <p:blipFill rotWithShape="1">
          <a:blip r:embed="rId2">
            <a:alphaModFix/>
          </a:blip>
          <a:srcRect b="0" l="0" r="12049" t="0"/>
          <a:stretch/>
        </p:blipFill>
        <p:spPr>
          <a:xfrm>
            <a:off x="1789425" y="-8475"/>
            <a:ext cx="7354577" cy="5156950"/>
          </a:xfrm>
          <a:prstGeom prst="rect">
            <a:avLst/>
          </a:prstGeom>
          <a:noFill/>
          <a:ln>
            <a:noFill/>
          </a:ln>
        </p:spPr>
      </p:pic>
      <p:grpSp>
        <p:nvGrpSpPr>
          <p:cNvPr id="136" name="Google Shape;136;p33"/>
          <p:cNvGrpSpPr/>
          <p:nvPr/>
        </p:nvGrpSpPr>
        <p:grpSpPr>
          <a:xfrm>
            <a:off x="990600" y="-20533"/>
            <a:ext cx="5363284" cy="5177283"/>
            <a:chOff x="303493" y="-39425"/>
            <a:chExt cx="5483370" cy="5195989"/>
          </a:xfrm>
        </p:grpSpPr>
        <p:sp>
          <p:nvSpPr>
            <p:cNvPr id="137" name="Google Shape;137;p33"/>
            <p:cNvSpPr/>
            <p:nvPr/>
          </p:nvSpPr>
          <p:spPr>
            <a:xfrm rot="10800000">
              <a:off x="1664563" y="-39425"/>
              <a:ext cx="4122300" cy="5185800"/>
            </a:xfrm>
            <a:prstGeom prst="triangle">
              <a:avLst>
                <a:gd fmla="val 4991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3"/>
            <p:cNvSpPr/>
            <p:nvPr/>
          </p:nvSpPr>
          <p:spPr>
            <a:xfrm>
              <a:off x="303493" y="-37636"/>
              <a:ext cx="3433500" cy="519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 name="Google Shape;139;p33"/>
          <p:cNvPicPr preferRelativeResize="0"/>
          <p:nvPr/>
        </p:nvPicPr>
        <p:blipFill>
          <a:blip r:embed="rId3">
            <a:alphaModFix/>
          </a:blip>
          <a:stretch>
            <a:fillRect/>
          </a:stretch>
        </p:blipFill>
        <p:spPr>
          <a:xfrm>
            <a:off x="52500" y="4877100"/>
            <a:ext cx="480249" cy="233926"/>
          </a:xfrm>
          <a:prstGeom prst="rect">
            <a:avLst/>
          </a:prstGeom>
          <a:noFill/>
          <a:ln>
            <a:noFill/>
          </a:ln>
        </p:spPr>
      </p:pic>
      <p:sp>
        <p:nvSpPr>
          <p:cNvPr id="140" name="Google Shape;140;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2">
    <p:spTree>
      <p:nvGrpSpPr>
        <p:cNvPr id="141" name="Shape 141"/>
        <p:cNvGrpSpPr/>
        <p:nvPr/>
      </p:nvGrpSpPr>
      <p:grpSpPr>
        <a:xfrm>
          <a:off x="0" y="0"/>
          <a:ext cx="0" cy="0"/>
          <a:chOff x="0" y="0"/>
          <a:chExt cx="0" cy="0"/>
        </a:xfrm>
      </p:grpSpPr>
      <p:sp>
        <p:nvSpPr>
          <p:cNvPr id="142" name="Google Shape;142;p34"/>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143" name="Google Shape;143;p34"/>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144" name="Google Shape;144;p34"/>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p:cSld name="MAIN_POINT">
    <p:bg>
      <p:bgPr>
        <a:solidFill>
          <a:srgbClr val="080023"/>
        </a:solidFill>
      </p:bgPr>
    </p:bg>
    <p:spTree>
      <p:nvGrpSpPr>
        <p:cNvPr id="145" name="Shape 145"/>
        <p:cNvGrpSpPr/>
        <p:nvPr/>
      </p:nvGrpSpPr>
      <p:grpSpPr>
        <a:xfrm>
          <a:off x="0" y="0"/>
          <a:ext cx="0" cy="0"/>
          <a:chOff x="0" y="0"/>
          <a:chExt cx="0" cy="0"/>
        </a:xfrm>
      </p:grpSpPr>
      <p:sp>
        <p:nvSpPr>
          <p:cNvPr id="146" name="Google Shape;14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47" name="Google Shape;147;p35"/>
          <p:cNvPicPr preferRelativeResize="0"/>
          <p:nvPr/>
        </p:nvPicPr>
        <p:blipFill rotWithShape="1">
          <a:blip r:embed="rId2">
            <a:alphaModFix/>
          </a:blip>
          <a:srcRect b="-42621" l="-39597" r="34201" t="36756"/>
          <a:stretch/>
        </p:blipFill>
        <p:spPr>
          <a:xfrm>
            <a:off x="7115175" y="0"/>
            <a:ext cx="2028825" cy="2276475"/>
          </a:xfrm>
          <a:prstGeom prst="rect">
            <a:avLst/>
          </a:prstGeom>
          <a:noFill/>
          <a:ln>
            <a:noFill/>
          </a:ln>
        </p:spPr>
      </p:pic>
      <p:pic>
        <p:nvPicPr>
          <p:cNvPr id="148" name="Google Shape;148;p35"/>
          <p:cNvPicPr preferRelativeResize="0"/>
          <p:nvPr/>
        </p:nvPicPr>
        <p:blipFill rotWithShape="1">
          <a:blip r:embed="rId3">
            <a:alphaModFix/>
          </a:blip>
          <a:srcRect b="55087" l="57647" r="-5884" t="-4118"/>
          <a:stretch/>
        </p:blipFill>
        <p:spPr>
          <a:xfrm>
            <a:off x="0" y="3957275"/>
            <a:ext cx="781050" cy="1186225"/>
          </a:xfrm>
          <a:prstGeom prst="rect">
            <a:avLst/>
          </a:prstGeom>
          <a:noFill/>
          <a:ln>
            <a:noFill/>
          </a:ln>
        </p:spPr>
      </p:pic>
      <p:pic>
        <p:nvPicPr>
          <p:cNvPr id="149" name="Google Shape;149;p35"/>
          <p:cNvPicPr preferRelativeResize="0"/>
          <p:nvPr/>
        </p:nvPicPr>
        <p:blipFill rotWithShape="1">
          <a:blip r:embed="rId4">
            <a:alphaModFix/>
          </a:blip>
          <a:srcRect b="40695" l="0" r="22839" t="0"/>
          <a:stretch/>
        </p:blipFill>
        <p:spPr>
          <a:xfrm>
            <a:off x="7358075" y="3957275"/>
            <a:ext cx="1785925" cy="1186225"/>
          </a:xfrm>
          <a:prstGeom prst="rect">
            <a:avLst/>
          </a:prstGeom>
          <a:noFill/>
          <a:ln>
            <a:noFill/>
          </a:ln>
        </p:spPr>
      </p:pic>
      <p:sp>
        <p:nvSpPr>
          <p:cNvPr id="150" name="Google Shape;150;p35"/>
          <p:cNvSpPr txBox="1"/>
          <p:nvPr>
            <p:ph type="title"/>
          </p:nvPr>
        </p:nvSpPr>
        <p:spPr>
          <a:xfrm>
            <a:off x="419100" y="885800"/>
            <a:ext cx="7943700" cy="1521900"/>
          </a:xfrm>
          <a:prstGeom prst="rect">
            <a:avLst/>
          </a:prstGeom>
        </p:spPr>
        <p:txBody>
          <a:bodyPr anchorCtr="0" anchor="t" bIns="91425" lIns="91425" spcFirstLastPara="1" rIns="91425" wrap="square" tIns="91425">
            <a:noAutofit/>
          </a:bodyPr>
          <a:lstStyle>
            <a:lvl1pPr lvl="0" rtl="0">
              <a:lnSpc>
                <a:spcPct val="110000"/>
              </a:lnSpc>
              <a:spcBef>
                <a:spcPts val="0"/>
              </a:spcBef>
              <a:spcAft>
                <a:spcPts val="0"/>
              </a:spcAft>
              <a:buNone/>
              <a:defRPr sz="4000">
                <a:solidFill>
                  <a:srgbClr val="FFFFFF"/>
                </a:solidFill>
              </a:defRPr>
            </a:lvl1pPr>
            <a:lvl2pPr lvl="1" rtl="0">
              <a:lnSpc>
                <a:spcPct val="110000"/>
              </a:lnSpc>
              <a:spcBef>
                <a:spcPts val="0"/>
              </a:spcBef>
              <a:spcAft>
                <a:spcPts val="0"/>
              </a:spcAft>
              <a:buNone/>
              <a:defRPr/>
            </a:lvl2pPr>
            <a:lvl3pPr lvl="2" rtl="0">
              <a:lnSpc>
                <a:spcPct val="110000"/>
              </a:lnSpc>
              <a:spcBef>
                <a:spcPts val="0"/>
              </a:spcBef>
              <a:spcAft>
                <a:spcPts val="0"/>
              </a:spcAft>
              <a:buNone/>
              <a:defRPr/>
            </a:lvl3pPr>
            <a:lvl4pPr lvl="3" rtl="0">
              <a:lnSpc>
                <a:spcPct val="110000"/>
              </a:lnSpc>
              <a:spcBef>
                <a:spcPts val="0"/>
              </a:spcBef>
              <a:spcAft>
                <a:spcPts val="0"/>
              </a:spcAft>
              <a:buNone/>
              <a:defRPr/>
            </a:lvl4pPr>
            <a:lvl5pPr lvl="4" rtl="0">
              <a:lnSpc>
                <a:spcPct val="110000"/>
              </a:lnSpc>
              <a:spcBef>
                <a:spcPts val="0"/>
              </a:spcBef>
              <a:spcAft>
                <a:spcPts val="0"/>
              </a:spcAft>
              <a:buNone/>
              <a:defRPr/>
            </a:lvl5pPr>
            <a:lvl6pPr lvl="5" rtl="0">
              <a:lnSpc>
                <a:spcPct val="110000"/>
              </a:lnSpc>
              <a:spcBef>
                <a:spcPts val="0"/>
              </a:spcBef>
              <a:spcAft>
                <a:spcPts val="0"/>
              </a:spcAft>
              <a:buNone/>
              <a:defRPr/>
            </a:lvl6pPr>
            <a:lvl7pPr lvl="6" rtl="0">
              <a:lnSpc>
                <a:spcPct val="110000"/>
              </a:lnSpc>
              <a:spcBef>
                <a:spcPts val="0"/>
              </a:spcBef>
              <a:spcAft>
                <a:spcPts val="0"/>
              </a:spcAft>
              <a:buNone/>
              <a:defRPr/>
            </a:lvl7pPr>
            <a:lvl8pPr lvl="7" rtl="0">
              <a:lnSpc>
                <a:spcPct val="110000"/>
              </a:lnSpc>
              <a:spcBef>
                <a:spcPts val="0"/>
              </a:spcBef>
              <a:spcAft>
                <a:spcPts val="0"/>
              </a:spcAft>
              <a:buNone/>
              <a:defRPr/>
            </a:lvl8pPr>
            <a:lvl9pPr lvl="8" rtl="0">
              <a:lnSpc>
                <a:spcPct val="110000"/>
              </a:lnSpc>
              <a:spcBef>
                <a:spcPts val="0"/>
              </a:spcBef>
              <a:spcAft>
                <a:spcPts val="0"/>
              </a:spcAft>
              <a:buNone/>
              <a:defRPr/>
            </a:lvl9pPr>
          </a:lstStyle>
          <a:p/>
        </p:txBody>
      </p:sp>
      <p:sp>
        <p:nvSpPr>
          <p:cNvPr id="151" name="Google Shape;151;p35"/>
          <p:cNvSpPr txBox="1"/>
          <p:nvPr>
            <p:ph idx="1" type="subTitle"/>
          </p:nvPr>
        </p:nvSpPr>
        <p:spPr>
          <a:xfrm>
            <a:off x="2357050" y="2647025"/>
            <a:ext cx="6396300" cy="489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solidFill>
                  <a:srgbClr val="FFFFFF"/>
                </a:solidFill>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2" name="Google Shape;152;p35"/>
          <p:cNvSpPr txBox="1"/>
          <p:nvPr>
            <p:ph idx="2" type="title"/>
          </p:nvPr>
        </p:nvSpPr>
        <p:spPr>
          <a:xfrm>
            <a:off x="2366600" y="3201175"/>
            <a:ext cx="63963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1600"/>
              <a:buFont typeface="Source Code Pro"/>
              <a:buNone/>
              <a:defRPr b="0" sz="1600">
                <a:solidFill>
                  <a:srgbClr val="F3F3F3"/>
                </a:solidFill>
                <a:latin typeface="Source Code Pro"/>
                <a:ea typeface="Source Code Pro"/>
                <a:cs typeface="Source Code Pro"/>
                <a:sym typeface="Source Code Pro"/>
              </a:defRPr>
            </a:lvl1pPr>
            <a:lvl2pPr lvl="1"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2pPr>
            <a:lvl3pPr lvl="2"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3pPr>
            <a:lvl4pPr lvl="3"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4pPr>
            <a:lvl5pPr lvl="4"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5pPr>
            <a:lvl6pPr lvl="5"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6pPr>
            <a:lvl7pPr lvl="6"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7pPr>
            <a:lvl8pPr lvl="7"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8pPr>
            <a:lvl9pPr lvl="8"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1">
  <p:cSld name="TITLE_AND_BODY_1_1">
    <p:spTree>
      <p:nvGrpSpPr>
        <p:cNvPr id="153" name="Shape 153"/>
        <p:cNvGrpSpPr/>
        <p:nvPr/>
      </p:nvGrpSpPr>
      <p:grpSpPr>
        <a:xfrm>
          <a:off x="0" y="0"/>
          <a:ext cx="0" cy="0"/>
          <a:chOff x="0" y="0"/>
          <a:chExt cx="0" cy="0"/>
        </a:xfrm>
      </p:grpSpPr>
      <p:sp>
        <p:nvSpPr>
          <p:cNvPr id="154" name="Google Shape;154;p36"/>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155" name="Google Shape;155;p36"/>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156" name="Google Shape;156;p36"/>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2">
    <p:spTree>
      <p:nvGrpSpPr>
        <p:cNvPr id="157" name="Shape 157"/>
        <p:cNvGrpSpPr/>
        <p:nvPr/>
      </p:nvGrpSpPr>
      <p:grpSpPr>
        <a:xfrm>
          <a:off x="0" y="0"/>
          <a:ext cx="0" cy="0"/>
          <a:chOff x="0" y="0"/>
          <a:chExt cx="0" cy="0"/>
        </a:xfrm>
      </p:grpSpPr>
      <p:sp>
        <p:nvSpPr>
          <p:cNvPr id="158" name="Google Shape;158;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9" name="Google Shape;159;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60" name="Google Shape;16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6" name="Shape 166"/>
        <p:cNvGrpSpPr/>
        <p:nvPr/>
      </p:nvGrpSpPr>
      <p:grpSpPr>
        <a:xfrm>
          <a:off x="0" y="0"/>
          <a:ext cx="0" cy="0"/>
          <a:chOff x="0" y="0"/>
          <a:chExt cx="0" cy="0"/>
        </a:xfrm>
      </p:grpSpPr>
      <p:sp>
        <p:nvSpPr>
          <p:cNvPr id="167" name="Google Shape;167;p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8" name="Google Shape;168;p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000000"/>
        </a:solidFill>
      </p:bgPr>
    </p:bg>
    <p:spTree>
      <p:nvGrpSpPr>
        <p:cNvPr id="170" name="Shape 170"/>
        <p:cNvGrpSpPr/>
        <p:nvPr/>
      </p:nvGrpSpPr>
      <p:grpSpPr>
        <a:xfrm>
          <a:off x="0" y="0"/>
          <a:ext cx="0" cy="0"/>
          <a:chOff x="0" y="0"/>
          <a:chExt cx="0" cy="0"/>
        </a:xfrm>
      </p:grpSpPr>
      <p:pic>
        <p:nvPicPr>
          <p:cNvPr descr="circuit-pattern.png" id="171" name="Google Shape;171;p40"/>
          <p:cNvPicPr preferRelativeResize="0"/>
          <p:nvPr/>
        </p:nvPicPr>
        <p:blipFill rotWithShape="1">
          <a:blip r:embed="rId2">
            <a:alphaModFix amt="89000"/>
          </a:blip>
          <a:srcRect b="0" l="0" r="0" t="0"/>
          <a:stretch/>
        </p:blipFill>
        <p:spPr>
          <a:xfrm>
            <a:off x="-71050" y="-98725"/>
            <a:ext cx="9376500" cy="5282100"/>
          </a:xfrm>
          <a:prstGeom prst="rect">
            <a:avLst/>
          </a:prstGeom>
          <a:noFill/>
          <a:ln>
            <a:noFill/>
          </a:ln>
        </p:spPr>
      </p:pic>
      <p:sp>
        <p:nvSpPr>
          <p:cNvPr id="172" name="Google Shape;172;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000"/>
              <a:buNone/>
              <a:defRPr b="1" sz="30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3" name="Google Shape;17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4" name="Google Shape;174;p40"/>
          <p:cNvPicPr preferRelativeResize="0"/>
          <p:nvPr/>
        </p:nvPicPr>
        <p:blipFill>
          <a:blip r:embed="rId3">
            <a:alphaModFix/>
          </a:blip>
          <a:stretch>
            <a:fillRect/>
          </a:stretch>
        </p:blipFill>
        <p:spPr>
          <a:xfrm>
            <a:off x="52325" y="4877000"/>
            <a:ext cx="475600" cy="2332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5" name="Shape 175"/>
        <p:cNvGrpSpPr/>
        <p:nvPr/>
      </p:nvGrpSpPr>
      <p:grpSpPr>
        <a:xfrm>
          <a:off x="0" y="0"/>
          <a:ext cx="0" cy="0"/>
          <a:chOff x="0" y="0"/>
          <a:chExt cx="0" cy="0"/>
        </a:xfrm>
      </p:grpSpPr>
      <p:sp>
        <p:nvSpPr>
          <p:cNvPr id="176" name="Google Shape;17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7" name="Google Shape;17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8" name="Google Shape;178;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9" name="Shape 179"/>
        <p:cNvGrpSpPr/>
        <p:nvPr/>
      </p:nvGrpSpPr>
      <p:grpSpPr>
        <a:xfrm>
          <a:off x="0" y="0"/>
          <a:ext cx="0" cy="0"/>
          <a:chOff x="0" y="0"/>
          <a:chExt cx="0" cy="0"/>
        </a:xfrm>
      </p:grpSpPr>
      <p:sp>
        <p:nvSpPr>
          <p:cNvPr id="180" name="Google Shape;18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2" name="Google Shape;182;p4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3" name="Google Shape;183;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4" name="Shape 184"/>
        <p:cNvGrpSpPr/>
        <p:nvPr/>
      </p:nvGrpSpPr>
      <p:grpSpPr>
        <a:xfrm>
          <a:off x="0" y="0"/>
          <a:ext cx="0" cy="0"/>
          <a:chOff x="0" y="0"/>
          <a:chExt cx="0" cy="0"/>
        </a:xfrm>
      </p:grpSpPr>
      <p:sp>
        <p:nvSpPr>
          <p:cNvPr id="185" name="Google Shape;18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7" name="Shape 187"/>
        <p:cNvGrpSpPr/>
        <p:nvPr/>
      </p:nvGrpSpPr>
      <p:grpSpPr>
        <a:xfrm>
          <a:off x="0" y="0"/>
          <a:ext cx="0" cy="0"/>
          <a:chOff x="0" y="0"/>
          <a:chExt cx="0" cy="0"/>
        </a:xfrm>
      </p:grpSpPr>
      <p:sp>
        <p:nvSpPr>
          <p:cNvPr id="188" name="Google Shape;188;p4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9" name="Google Shape;189;p4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0" name="Google Shape;19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91" name="Shape 191"/>
        <p:cNvGrpSpPr/>
        <p:nvPr/>
      </p:nvGrpSpPr>
      <p:grpSpPr>
        <a:xfrm>
          <a:off x="0" y="0"/>
          <a:ext cx="0" cy="0"/>
          <a:chOff x="0" y="0"/>
          <a:chExt cx="0" cy="0"/>
        </a:xfrm>
      </p:grpSpPr>
      <p:sp>
        <p:nvSpPr>
          <p:cNvPr id="192" name="Google Shape;192;p4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3" name="Google Shape;193;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94" name="Shape 194"/>
        <p:cNvGrpSpPr/>
        <p:nvPr/>
      </p:nvGrpSpPr>
      <p:grpSpPr>
        <a:xfrm>
          <a:off x="0" y="0"/>
          <a:ext cx="0" cy="0"/>
          <a:chOff x="0" y="0"/>
          <a:chExt cx="0" cy="0"/>
        </a:xfrm>
      </p:grpSpPr>
      <p:sp>
        <p:nvSpPr>
          <p:cNvPr id="195" name="Google Shape;195;p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7" name="Google Shape;197;p4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8" name="Google Shape;198;p4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9" name="Google Shape;19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00" name="Shape 200"/>
        <p:cNvGrpSpPr/>
        <p:nvPr/>
      </p:nvGrpSpPr>
      <p:grpSpPr>
        <a:xfrm>
          <a:off x="0" y="0"/>
          <a:ext cx="0" cy="0"/>
          <a:chOff x="0" y="0"/>
          <a:chExt cx="0" cy="0"/>
        </a:xfrm>
      </p:grpSpPr>
      <p:sp>
        <p:nvSpPr>
          <p:cNvPr id="201" name="Google Shape;201;p4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02" name="Google Shape;20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03" name="Shape 203"/>
        <p:cNvGrpSpPr/>
        <p:nvPr/>
      </p:nvGrpSpPr>
      <p:grpSpPr>
        <a:xfrm>
          <a:off x="0" y="0"/>
          <a:ext cx="0" cy="0"/>
          <a:chOff x="0" y="0"/>
          <a:chExt cx="0" cy="0"/>
        </a:xfrm>
      </p:grpSpPr>
      <p:sp>
        <p:nvSpPr>
          <p:cNvPr id="204" name="Google Shape;204;p4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5" name="Google Shape;205;p4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6" name="Google Shape;20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7" name="Shape 207"/>
        <p:cNvGrpSpPr/>
        <p:nvPr/>
      </p:nvGrpSpPr>
      <p:grpSpPr>
        <a:xfrm>
          <a:off x="0" y="0"/>
          <a:ext cx="0" cy="0"/>
          <a:chOff x="0" y="0"/>
          <a:chExt cx="0" cy="0"/>
        </a:xfrm>
      </p:grpSpPr>
      <p:sp>
        <p:nvSpPr>
          <p:cNvPr id="208" name="Google Shape;20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209" name="Shape 209"/>
        <p:cNvGrpSpPr/>
        <p:nvPr/>
      </p:nvGrpSpPr>
      <p:grpSpPr>
        <a:xfrm>
          <a:off x="0" y="0"/>
          <a:ext cx="0" cy="0"/>
          <a:chOff x="0" y="0"/>
          <a:chExt cx="0" cy="0"/>
        </a:xfrm>
      </p:grpSpPr>
      <p:pic>
        <p:nvPicPr>
          <p:cNvPr id="210" name="Google Shape;210;p50"/>
          <p:cNvPicPr preferRelativeResize="0"/>
          <p:nvPr/>
        </p:nvPicPr>
        <p:blipFill rotWithShape="1">
          <a:blip r:embed="rId2">
            <a:alphaModFix/>
          </a:blip>
          <a:srcRect b="4212" l="0" r="0" t="4203"/>
          <a:stretch/>
        </p:blipFill>
        <p:spPr>
          <a:xfrm>
            <a:off x="-71050" y="-98725"/>
            <a:ext cx="9376476" cy="5282100"/>
          </a:xfrm>
          <a:prstGeom prst="rect">
            <a:avLst/>
          </a:prstGeom>
          <a:noFill/>
          <a:ln>
            <a:noFill/>
          </a:ln>
        </p:spPr>
      </p:pic>
      <p:sp>
        <p:nvSpPr>
          <p:cNvPr id="211" name="Google Shape;211;p50"/>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Font typeface="Source Sans Pro"/>
              <a:buNone/>
              <a:defRPr b="1" i="0" sz="3000" u="none" cap="none" strike="noStrike">
                <a:solidFill>
                  <a:srgbClr val="FFFFFF"/>
                </a:solidFill>
                <a:latin typeface="Source Sans Pro"/>
                <a:ea typeface="Source Sans Pro"/>
                <a:cs typeface="Source Sans Pro"/>
                <a:sym typeface="Source Sans Pro"/>
              </a:defRPr>
            </a:lvl1pPr>
            <a:lvl2pPr indent="0" lvl="1"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2pPr>
            <a:lvl3pPr indent="0" lvl="2"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3pPr>
            <a:lvl4pPr indent="0" lvl="3"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4pPr>
            <a:lvl5pPr indent="0" lvl="4"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5pPr>
            <a:lvl6pPr indent="0" lvl="5"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6pPr>
            <a:lvl7pPr indent="0" lvl="6"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7pPr>
            <a:lvl8pPr indent="0" lvl="7"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8pPr>
            <a:lvl9pPr indent="0" lvl="8"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9pPr>
          </a:lstStyle>
          <a:p/>
        </p:txBody>
      </p:sp>
      <p:pic>
        <p:nvPicPr>
          <p:cNvPr id="212" name="Google Shape;212;p50"/>
          <p:cNvPicPr preferRelativeResize="0"/>
          <p:nvPr/>
        </p:nvPicPr>
        <p:blipFill>
          <a:blip r:embed="rId3">
            <a:alphaModFix/>
          </a:blip>
          <a:stretch>
            <a:fillRect/>
          </a:stretch>
        </p:blipFill>
        <p:spPr>
          <a:xfrm>
            <a:off x="19025" y="4875425"/>
            <a:ext cx="511626" cy="2509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213" name="Shape 213"/>
        <p:cNvGrpSpPr/>
        <p:nvPr/>
      </p:nvGrpSpPr>
      <p:grpSpPr>
        <a:xfrm>
          <a:off x="0" y="0"/>
          <a:ext cx="0" cy="0"/>
          <a:chOff x="0" y="0"/>
          <a:chExt cx="0" cy="0"/>
        </a:xfrm>
      </p:grpSpPr>
      <p:sp>
        <p:nvSpPr>
          <p:cNvPr id="214" name="Google Shape;214;p51"/>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Font typeface="Source Sans Pro"/>
              <a:buNone/>
              <a:defRPr b="1"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9pPr>
          </a:lstStyle>
          <a:p/>
        </p:txBody>
      </p:sp>
      <p:sp>
        <p:nvSpPr>
          <p:cNvPr id="215" name="Google Shape;215;p51"/>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Font typeface="Source Sans Pro"/>
              <a:buNone/>
              <a:defRPr b="1" i="0" sz="1000" u="none" cap="none" strike="noStrike">
                <a:solidFill>
                  <a:srgbClr val="757575"/>
                </a:solidFill>
                <a:latin typeface="Source Sans Pro"/>
                <a:ea typeface="Source Sans Pro"/>
                <a:cs typeface="Source Sans Pro"/>
                <a:sym typeface="Source Sans Pro"/>
              </a:defRPr>
            </a:lvl1pPr>
            <a:lvl2pPr indent="0" lvl="1"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9pPr>
          </a:lstStyle>
          <a:p/>
        </p:txBody>
      </p:sp>
      <p:sp>
        <p:nvSpPr>
          <p:cNvPr id="216" name="Google Shape;216;p51"/>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spTree>
      <p:nvGrpSpPr>
        <p:cNvPr id="217" name="Shape 217"/>
        <p:cNvGrpSpPr/>
        <p:nvPr/>
      </p:nvGrpSpPr>
      <p:grpSpPr>
        <a:xfrm>
          <a:off x="0" y="0"/>
          <a:ext cx="0" cy="0"/>
          <a:chOff x="0" y="0"/>
          <a:chExt cx="0" cy="0"/>
        </a:xfrm>
      </p:grpSpPr>
      <p:sp>
        <p:nvSpPr>
          <p:cNvPr id="218" name="Google Shape;218;p52"/>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28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219" name="Google Shape;219;p52"/>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1600"/>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16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1600"/>
              </a:spcBef>
              <a:spcAft>
                <a:spcPts val="160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220" name="Google Shape;220;p52"/>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221" name="Google Shape;221;p52"/>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222" name="Google Shape;222;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2">
    <p:spTree>
      <p:nvGrpSpPr>
        <p:cNvPr id="223" name="Shape 223"/>
        <p:cNvGrpSpPr/>
        <p:nvPr/>
      </p:nvGrpSpPr>
      <p:grpSpPr>
        <a:xfrm>
          <a:off x="0" y="0"/>
          <a:ext cx="0" cy="0"/>
          <a:chOff x="0" y="0"/>
          <a:chExt cx="0" cy="0"/>
        </a:xfrm>
      </p:grpSpPr>
      <p:sp>
        <p:nvSpPr>
          <p:cNvPr id="224" name="Google Shape;224;p53"/>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None/>
              <a:defRPr b="1" i="0" sz="1800" u="none" cap="none" strike="noStrike">
                <a:solidFill>
                  <a:srgbClr val="5A17EE"/>
                </a:solidFill>
              </a:defRPr>
            </a:lvl1pPr>
            <a:lvl2pPr indent="0" lvl="1" rtl="0">
              <a:spcBef>
                <a:spcPts val="0"/>
              </a:spcBef>
              <a:spcAft>
                <a:spcPts val="0"/>
              </a:spcAft>
              <a:buClr>
                <a:srgbClr val="423B88"/>
              </a:buClr>
              <a:buSzPts val="2800"/>
              <a:buNone/>
              <a:defRPr sz="1800">
                <a:solidFill>
                  <a:srgbClr val="423B88"/>
                </a:solidFill>
              </a:defRPr>
            </a:lvl2pPr>
            <a:lvl3pPr indent="0" lvl="2" rtl="0">
              <a:spcBef>
                <a:spcPts val="0"/>
              </a:spcBef>
              <a:spcAft>
                <a:spcPts val="0"/>
              </a:spcAft>
              <a:buClr>
                <a:srgbClr val="423B88"/>
              </a:buClr>
              <a:buSzPts val="2800"/>
              <a:buNone/>
              <a:defRPr sz="1800">
                <a:solidFill>
                  <a:srgbClr val="423B88"/>
                </a:solidFill>
              </a:defRPr>
            </a:lvl3pPr>
            <a:lvl4pPr indent="0" lvl="3" rtl="0">
              <a:spcBef>
                <a:spcPts val="0"/>
              </a:spcBef>
              <a:spcAft>
                <a:spcPts val="0"/>
              </a:spcAft>
              <a:buClr>
                <a:srgbClr val="423B88"/>
              </a:buClr>
              <a:buSzPts val="2800"/>
              <a:buNone/>
              <a:defRPr sz="1800">
                <a:solidFill>
                  <a:srgbClr val="423B88"/>
                </a:solidFill>
              </a:defRPr>
            </a:lvl4pPr>
            <a:lvl5pPr indent="0" lvl="4" rtl="0">
              <a:spcBef>
                <a:spcPts val="0"/>
              </a:spcBef>
              <a:spcAft>
                <a:spcPts val="0"/>
              </a:spcAft>
              <a:buClr>
                <a:srgbClr val="423B88"/>
              </a:buClr>
              <a:buSzPts val="2800"/>
              <a:buNone/>
              <a:defRPr sz="1800">
                <a:solidFill>
                  <a:srgbClr val="423B88"/>
                </a:solidFill>
              </a:defRPr>
            </a:lvl5pPr>
            <a:lvl6pPr indent="0" lvl="5" rtl="0">
              <a:spcBef>
                <a:spcPts val="0"/>
              </a:spcBef>
              <a:spcAft>
                <a:spcPts val="0"/>
              </a:spcAft>
              <a:buClr>
                <a:srgbClr val="423B88"/>
              </a:buClr>
              <a:buSzPts val="2800"/>
              <a:buNone/>
              <a:defRPr sz="1800">
                <a:solidFill>
                  <a:srgbClr val="423B88"/>
                </a:solidFill>
              </a:defRPr>
            </a:lvl6pPr>
            <a:lvl7pPr indent="0" lvl="6" rtl="0">
              <a:spcBef>
                <a:spcPts val="0"/>
              </a:spcBef>
              <a:spcAft>
                <a:spcPts val="0"/>
              </a:spcAft>
              <a:buClr>
                <a:srgbClr val="423B88"/>
              </a:buClr>
              <a:buSzPts val="2800"/>
              <a:buNone/>
              <a:defRPr sz="1800">
                <a:solidFill>
                  <a:srgbClr val="423B88"/>
                </a:solidFill>
              </a:defRPr>
            </a:lvl7pPr>
            <a:lvl8pPr indent="0" lvl="7" rtl="0">
              <a:spcBef>
                <a:spcPts val="0"/>
              </a:spcBef>
              <a:spcAft>
                <a:spcPts val="0"/>
              </a:spcAft>
              <a:buClr>
                <a:srgbClr val="423B88"/>
              </a:buClr>
              <a:buSzPts val="2800"/>
              <a:buNone/>
              <a:defRPr sz="1800">
                <a:solidFill>
                  <a:srgbClr val="423B88"/>
                </a:solidFill>
              </a:defRPr>
            </a:lvl8pPr>
            <a:lvl9pPr indent="0" lvl="8" rtl="0">
              <a:spcBef>
                <a:spcPts val="0"/>
              </a:spcBef>
              <a:spcAft>
                <a:spcPts val="0"/>
              </a:spcAft>
              <a:buClr>
                <a:srgbClr val="423B88"/>
              </a:buClr>
              <a:buSzPts val="2800"/>
              <a:buNone/>
              <a:defRPr sz="1800">
                <a:solidFill>
                  <a:srgbClr val="423B88"/>
                </a:solidFill>
              </a:defRPr>
            </a:lvl9pPr>
          </a:lstStyle>
          <a:p/>
        </p:txBody>
      </p:sp>
      <p:sp>
        <p:nvSpPr>
          <p:cNvPr id="225" name="Google Shape;225;p53"/>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None/>
              <a:defRPr b="1" i="0" sz="1000" u="none" cap="none" strike="noStrike">
                <a:solidFill>
                  <a:srgbClr val="757575"/>
                </a:solidFill>
              </a:defRPr>
            </a:lvl1pPr>
            <a:lvl2pPr indent="0" lvl="1" rtl="0">
              <a:spcBef>
                <a:spcPts val="0"/>
              </a:spcBef>
              <a:spcAft>
                <a:spcPts val="0"/>
              </a:spcAft>
              <a:buClr>
                <a:srgbClr val="423B88"/>
              </a:buClr>
              <a:buSzPts val="2800"/>
              <a:buNone/>
              <a:defRPr b="1" sz="1400">
                <a:solidFill>
                  <a:srgbClr val="423B88"/>
                </a:solidFill>
              </a:defRPr>
            </a:lvl2pPr>
            <a:lvl3pPr indent="0" lvl="2" rtl="0">
              <a:spcBef>
                <a:spcPts val="0"/>
              </a:spcBef>
              <a:spcAft>
                <a:spcPts val="0"/>
              </a:spcAft>
              <a:buClr>
                <a:srgbClr val="423B88"/>
              </a:buClr>
              <a:buSzPts val="2800"/>
              <a:buNone/>
              <a:defRPr b="1" sz="1400">
                <a:solidFill>
                  <a:srgbClr val="423B88"/>
                </a:solidFill>
              </a:defRPr>
            </a:lvl3pPr>
            <a:lvl4pPr indent="0" lvl="3" rtl="0">
              <a:spcBef>
                <a:spcPts val="0"/>
              </a:spcBef>
              <a:spcAft>
                <a:spcPts val="0"/>
              </a:spcAft>
              <a:buClr>
                <a:srgbClr val="423B88"/>
              </a:buClr>
              <a:buSzPts val="2800"/>
              <a:buNone/>
              <a:defRPr b="1" sz="1400">
                <a:solidFill>
                  <a:srgbClr val="423B88"/>
                </a:solidFill>
              </a:defRPr>
            </a:lvl4pPr>
            <a:lvl5pPr indent="0" lvl="4" rtl="0">
              <a:spcBef>
                <a:spcPts val="0"/>
              </a:spcBef>
              <a:spcAft>
                <a:spcPts val="0"/>
              </a:spcAft>
              <a:buClr>
                <a:srgbClr val="423B88"/>
              </a:buClr>
              <a:buSzPts val="2800"/>
              <a:buNone/>
              <a:defRPr b="1" sz="1400">
                <a:solidFill>
                  <a:srgbClr val="423B88"/>
                </a:solidFill>
              </a:defRPr>
            </a:lvl5pPr>
            <a:lvl6pPr indent="0" lvl="5" rtl="0">
              <a:spcBef>
                <a:spcPts val="0"/>
              </a:spcBef>
              <a:spcAft>
                <a:spcPts val="0"/>
              </a:spcAft>
              <a:buClr>
                <a:srgbClr val="423B88"/>
              </a:buClr>
              <a:buSzPts val="2800"/>
              <a:buNone/>
              <a:defRPr b="1" sz="1400">
                <a:solidFill>
                  <a:srgbClr val="423B88"/>
                </a:solidFill>
              </a:defRPr>
            </a:lvl6pPr>
            <a:lvl7pPr indent="0" lvl="6" rtl="0">
              <a:spcBef>
                <a:spcPts val="0"/>
              </a:spcBef>
              <a:spcAft>
                <a:spcPts val="0"/>
              </a:spcAft>
              <a:buClr>
                <a:srgbClr val="423B88"/>
              </a:buClr>
              <a:buSzPts val="2800"/>
              <a:buNone/>
              <a:defRPr b="1" sz="1400">
                <a:solidFill>
                  <a:srgbClr val="423B88"/>
                </a:solidFill>
              </a:defRPr>
            </a:lvl7pPr>
            <a:lvl8pPr indent="0" lvl="7" rtl="0">
              <a:spcBef>
                <a:spcPts val="0"/>
              </a:spcBef>
              <a:spcAft>
                <a:spcPts val="0"/>
              </a:spcAft>
              <a:buClr>
                <a:srgbClr val="423B88"/>
              </a:buClr>
              <a:buSzPts val="2800"/>
              <a:buNone/>
              <a:defRPr b="1" sz="1400">
                <a:solidFill>
                  <a:srgbClr val="423B88"/>
                </a:solidFill>
              </a:defRPr>
            </a:lvl8pPr>
            <a:lvl9pPr indent="0" lvl="8" rtl="0">
              <a:spcBef>
                <a:spcPts val="0"/>
              </a:spcBef>
              <a:spcAft>
                <a:spcPts val="0"/>
              </a:spcAft>
              <a:buClr>
                <a:srgbClr val="423B88"/>
              </a:buClr>
              <a:buSzPts val="2800"/>
              <a:buNone/>
              <a:defRPr b="1" sz="1400">
                <a:solidFill>
                  <a:srgbClr val="423B88"/>
                </a:solidFill>
              </a:defRPr>
            </a:lvl9pPr>
          </a:lstStyle>
          <a:p/>
        </p:txBody>
      </p:sp>
      <p:sp>
        <p:nvSpPr>
          <p:cNvPr id="226" name="Google Shape;226;p53"/>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3">
  <p:cSld name="TITLE_AND_BODY_3">
    <p:spTree>
      <p:nvGrpSpPr>
        <p:cNvPr id="227" name="Shape 227"/>
        <p:cNvGrpSpPr/>
        <p:nvPr/>
      </p:nvGrpSpPr>
      <p:grpSpPr>
        <a:xfrm>
          <a:off x="0" y="0"/>
          <a:ext cx="0" cy="0"/>
          <a:chOff x="0" y="0"/>
          <a:chExt cx="0" cy="0"/>
        </a:xfrm>
      </p:grpSpPr>
      <p:sp>
        <p:nvSpPr>
          <p:cNvPr id="228" name="Google Shape;228;p54"/>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None/>
              <a:defRPr b="1" i="0" sz="1800" u="none" cap="none" strike="noStrike">
                <a:solidFill>
                  <a:srgbClr val="5A17EE"/>
                </a:solidFill>
              </a:defRPr>
            </a:lvl1pPr>
            <a:lvl2pPr indent="0" lvl="1" rtl="0">
              <a:spcBef>
                <a:spcPts val="0"/>
              </a:spcBef>
              <a:spcAft>
                <a:spcPts val="0"/>
              </a:spcAft>
              <a:buClr>
                <a:srgbClr val="423B88"/>
              </a:buClr>
              <a:buSzPts val="2800"/>
              <a:buNone/>
              <a:defRPr sz="1800">
                <a:solidFill>
                  <a:srgbClr val="423B88"/>
                </a:solidFill>
              </a:defRPr>
            </a:lvl2pPr>
            <a:lvl3pPr indent="0" lvl="2" rtl="0">
              <a:spcBef>
                <a:spcPts val="0"/>
              </a:spcBef>
              <a:spcAft>
                <a:spcPts val="0"/>
              </a:spcAft>
              <a:buClr>
                <a:srgbClr val="423B88"/>
              </a:buClr>
              <a:buSzPts val="2800"/>
              <a:buNone/>
              <a:defRPr sz="1800">
                <a:solidFill>
                  <a:srgbClr val="423B88"/>
                </a:solidFill>
              </a:defRPr>
            </a:lvl3pPr>
            <a:lvl4pPr indent="0" lvl="3" rtl="0">
              <a:spcBef>
                <a:spcPts val="0"/>
              </a:spcBef>
              <a:spcAft>
                <a:spcPts val="0"/>
              </a:spcAft>
              <a:buClr>
                <a:srgbClr val="423B88"/>
              </a:buClr>
              <a:buSzPts val="2800"/>
              <a:buNone/>
              <a:defRPr sz="1800">
                <a:solidFill>
                  <a:srgbClr val="423B88"/>
                </a:solidFill>
              </a:defRPr>
            </a:lvl4pPr>
            <a:lvl5pPr indent="0" lvl="4" rtl="0">
              <a:spcBef>
                <a:spcPts val="0"/>
              </a:spcBef>
              <a:spcAft>
                <a:spcPts val="0"/>
              </a:spcAft>
              <a:buClr>
                <a:srgbClr val="423B88"/>
              </a:buClr>
              <a:buSzPts val="2800"/>
              <a:buNone/>
              <a:defRPr sz="1800">
                <a:solidFill>
                  <a:srgbClr val="423B88"/>
                </a:solidFill>
              </a:defRPr>
            </a:lvl5pPr>
            <a:lvl6pPr indent="0" lvl="5" rtl="0">
              <a:spcBef>
                <a:spcPts val="0"/>
              </a:spcBef>
              <a:spcAft>
                <a:spcPts val="0"/>
              </a:spcAft>
              <a:buClr>
                <a:srgbClr val="423B88"/>
              </a:buClr>
              <a:buSzPts val="2800"/>
              <a:buNone/>
              <a:defRPr sz="1800">
                <a:solidFill>
                  <a:srgbClr val="423B88"/>
                </a:solidFill>
              </a:defRPr>
            </a:lvl6pPr>
            <a:lvl7pPr indent="0" lvl="6" rtl="0">
              <a:spcBef>
                <a:spcPts val="0"/>
              </a:spcBef>
              <a:spcAft>
                <a:spcPts val="0"/>
              </a:spcAft>
              <a:buClr>
                <a:srgbClr val="423B88"/>
              </a:buClr>
              <a:buSzPts val="2800"/>
              <a:buNone/>
              <a:defRPr sz="1800">
                <a:solidFill>
                  <a:srgbClr val="423B88"/>
                </a:solidFill>
              </a:defRPr>
            </a:lvl7pPr>
            <a:lvl8pPr indent="0" lvl="7" rtl="0">
              <a:spcBef>
                <a:spcPts val="0"/>
              </a:spcBef>
              <a:spcAft>
                <a:spcPts val="0"/>
              </a:spcAft>
              <a:buClr>
                <a:srgbClr val="423B88"/>
              </a:buClr>
              <a:buSzPts val="2800"/>
              <a:buNone/>
              <a:defRPr sz="1800">
                <a:solidFill>
                  <a:srgbClr val="423B88"/>
                </a:solidFill>
              </a:defRPr>
            </a:lvl8pPr>
            <a:lvl9pPr indent="0" lvl="8" rtl="0">
              <a:spcBef>
                <a:spcPts val="0"/>
              </a:spcBef>
              <a:spcAft>
                <a:spcPts val="0"/>
              </a:spcAft>
              <a:buClr>
                <a:srgbClr val="423B88"/>
              </a:buClr>
              <a:buSzPts val="2800"/>
              <a:buNone/>
              <a:defRPr sz="1800">
                <a:solidFill>
                  <a:srgbClr val="423B88"/>
                </a:solidFill>
              </a:defRPr>
            </a:lvl9pPr>
          </a:lstStyle>
          <a:p/>
        </p:txBody>
      </p:sp>
      <p:sp>
        <p:nvSpPr>
          <p:cNvPr id="229" name="Google Shape;229;p54"/>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None/>
              <a:defRPr b="1" i="0" sz="1000" u="none" cap="none" strike="noStrike">
                <a:solidFill>
                  <a:srgbClr val="757575"/>
                </a:solidFill>
              </a:defRPr>
            </a:lvl1pPr>
            <a:lvl2pPr indent="0" lvl="1" rtl="0">
              <a:spcBef>
                <a:spcPts val="0"/>
              </a:spcBef>
              <a:spcAft>
                <a:spcPts val="0"/>
              </a:spcAft>
              <a:buClr>
                <a:srgbClr val="423B88"/>
              </a:buClr>
              <a:buSzPts val="2800"/>
              <a:buNone/>
              <a:defRPr b="1" sz="1400">
                <a:solidFill>
                  <a:srgbClr val="423B88"/>
                </a:solidFill>
              </a:defRPr>
            </a:lvl2pPr>
            <a:lvl3pPr indent="0" lvl="2" rtl="0">
              <a:spcBef>
                <a:spcPts val="0"/>
              </a:spcBef>
              <a:spcAft>
                <a:spcPts val="0"/>
              </a:spcAft>
              <a:buClr>
                <a:srgbClr val="423B88"/>
              </a:buClr>
              <a:buSzPts val="2800"/>
              <a:buNone/>
              <a:defRPr b="1" sz="1400">
                <a:solidFill>
                  <a:srgbClr val="423B88"/>
                </a:solidFill>
              </a:defRPr>
            </a:lvl3pPr>
            <a:lvl4pPr indent="0" lvl="3" rtl="0">
              <a:spcBef>
                <a:spcPts val="0"/>
              </a:spcBef>
              <a:spcAft>
                <a:spcPts val="0"/>
              </a:spcAft>
              <a:buClr>
                <a:srgbClr val="423B88"/>
              </a:buClr>
              <a:buSzPts val="2800"/>
              <a:buNone/>
              <a:defRPr b="1" sz="1400">
                <a:solidFill>
                  <a:srgbClr val="423B88"/>
                </a:solidFill>
              </a:defRPr>
            </a:lvl4pPr>
            <a:lvl5pPr indent="0" lvl="4" rtl="0">
              <a:spcBef>
                <a:spcPts val="0"/>
              </a:spcBef>
              <a:spcAft>
                <a:spcPts val="0"/>
              </a:spcAft>
              <a:buClr>
                <a:srgbClr val="423B88"/>
              </a:buClr>
              <a:buSzPts val="2800"/>
              <a:buNone/>
              <a:defRPr b="1" sz="1400">
                <a:solidFill>
                  <a:srgbClr val="423B88"/>
                </a:solidFill>
              </a:defRPr>
            </a:lvl5pPr>
            <a:lvl6pPr indent="0" lvl="5" rtl="0">
              <a:spcBef>
                <a:spcPts val="0"/>
              </a:spcBef>
              <a:spcAft>
                <a:spcPts val="0"/>
              </a:spcAft>
              <a:buClr>
                <a:srgbClr val="423B88"/>
              </a:buClr>
              <a:buSzPts val="2800"/>
              <a:buNone/>
              <a:defRPr b="1" sz="1400">
                <a:solidFill>
                  <a:srgbClr val="423B88"/>
                </a:solidFill>
              </a:defRPr>
            </a:lvl6pPr>
            <a:lvl7pPr indent="0" lvl="6" rtl="0">
              <a:spcBef>
                <a:spcPts val="0"/>
              </a:spcBef>
              <a:spcAft>
                <a:spcPts val="0"/>
              </a:spcAft>
              <a:buClr>
                <a:srgbClr val="423B88"/>
              </a:buClr>
              <a:buSzPts val="2800"/>
              <a:buNone/>
              <a:defRPr b="1" sz="1400">
                <a:solidFill>
                  <a:srgbClr val="423B88"/>
                </a:solidFill>
              </a:defRPr>
            </a:lvl7pPr>
            <a:lvl8pPr indent="0" lvl="7" rtl="0">
              <a:spcBef>
                <a:spcPts val="0"/>
              </a:spcBef>
              <a:spcAft>
                <a:spcPts val="0"/>
              </a:spcAft>
              <a:buClr>
                <a:srgbClr val="423B88"/>
              </a:buClr>
              <a:buSzPts val="2800"/>
              <a:buNone/>
              <a:defRPr b="1" sz="1400">
                <a:solidFill>
                  <a:srgbClr val="423B88"/>
                </a:solidFill>
              </a:defRPr>
            </a:lvl8pPr>
            <a:lvl9pPr indent="0" lvl="8" rtl="0">
              <a:spcBef>
                <a:spcPts val="0"/>
              </a:spcBef>
              <a:spcAft>
                <a:spcPts val="0"/>
              </a:spcAft>
              <a:buClr>
                <a:srgbClr val="423B88"/>
              </a:buClr>
              <a:buSzPts val="2800"/>
              <a:buNone/>
              <a:defRPr b="1" sz="1400">
                <a:solidFill>
                  <a:srgbClr val="423B88"/>
                </a:solidFill>
              </a:defRPr>
            </a:lvl9pPr>
          </a:lstStyle>
          <a:p/>
        </p:txBody>
      </p:sp>
      <p:sp>
        <p:nvSpPr>
          <p:cNvPr id="230" name="Google Shape;230;p54"/>
          <p:cNvSpPr txBox="1"/>
          <p:nvPr>
            <p:ph idx="1" type="body"/>
          </p:nvPr>
        </p:nvSpPr>
        <p:spPr>
          <a:xfrm>
            <a:off x="235500" y="1056325"/>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4">
  <p:cSld name="TITLE_AND_BODY_4">
    <p:spTree>
      <p:nvGrpSpPr>
        <p:cNvPr id="231" name="Shape 231"/>
        <p:cNvGrpSpPr/>
        <p:nvPr/>
      </p:nvGrpSpPr>
      <p:grpSpPr>
        <a:xfrm>
          <a:off x="0" y="0"/>
          <a:ext cx="0" cy="0"/>
          <a:chOff x="0" y="0"/>
          <a:chExt cx="0" cy="0"/>
        </a:xfrm>
      </p:grpSpPr>
      <p:sp>
        <p:nvSpPr>
          <p:cNvPr id="232" name="Google Shape;232;p55"/>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233" name="Google Shape;233;p55"/>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234" name="Google Shape;234;p55"/>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1">
  <p:cSld name="TITLE_AND_BODY_1_1">
    <p:spTree>
      <p:nvGrpSpPr>
        <p:cNvPr id="235" name="Shape 235"/>
        <p:cNvGrpSpPr/>
        <p:nvPr/>
      </p:nvGrpSpPr>
      <p:grpSpPr>
        <a:xfrm>
          <a:off x="0" y="0"/>
          <a:ext cx="0" cy="0"/>
          <a:chOff x="0" y="0"/>
          <a:chExt cx="0" cy="0"/>
        </a:xfrm>
      </p:grpSpPr>
      <p:sp>
        <p:nvSpPr>
          <p:cNvPr id="236" name="Google Shape;236;p56"/>
          <p:cNvSpPr txBox="1"/>
          <p:nvPr>
            <p:ph idx="1" type="body"/>
          </p:nvPr>
        </p:nvSpPr>
        <p:spPr>
          <a:xfrm>
            <a:off x="311700" y="1152475"/>
            <a:ext cx="8520600" cy="35109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SzPts val="14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
        <p:nvSpPr>
          <p:cNvPr id="237" name="Google Shape;237;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38" name="Google Shape;238;p56"/>
          <p:cNvSpPr txBox="1"/>
          <p:nvPr>
            <p:ph type="title"/>
          </p:nvPr>
        </p:nvSpPr>
        <p:spPr>
          <a:xfrm>
            <a:off x="311700" y="140225"/>
            <a:ext cx="8520600" cy="75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5">
  <p:cSld name="TITLE_AND_BODY_5">
    <p:spTree>
      <p:nvGrpSpPr>
        <p:cNvPr id="239" name="Shape 239"/>
        <p:cNvGrpSpPr/>
        <p:nvPr/>
      </p:nvGrpSpPr>
      <p:grpSpPr>
        <a:xfrm>
          <a:off x="0" y="0"/>
          <a:ext cx="0" cy="0"/>
          <a:chOff x="0" y="0"/>
          <a:chExt cx="0" cy="0"/>
        </a:xfrm>
      </p:grpSpPr>
      <p:sp>
        <p:nvSpPr>
          <p:cNvPr id="240" name="Google Shape;240;p57"/>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241" name="Google Shape;241;p57"/>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242" name="Google Shape;242;p57"/>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rple Hero No Text 1">
  <p:cSld name="Purple Hero No Text_1">
    <p:bg>
      <p:bgPr>
        <a:solidFill>
          <a:srgbClr val="FFFFFF"/>
        </a:solidFill>
      </p:bgPr>
    </p:bg>
    <p:spTree>
      <p:nvGrpSpPr>
        <p:cNvPr id="243" name="Shape 243"/>
        <p:cNvGrpSpPr/>
        <p:nvPr/>
      </p:nvGrpSpPr>
      <p:grpSpPr>
        <a:xfrm>
          <a:off x="0" y="0"/>
          <a:ext cx="0" cy="0"/>
          <a:chOff x="0" y="0"/>
          <a:chExt cx="0" cy="0"/>
        </a:xfrm>
      </p:grpSpPr>
      <p:pic>
        <p:nvPicPr>
          <p:cNvPr id="244" name="Google Shape;244;p58"/>
          <p:cNvPicPr preferRelativeResize="0"/>
          <p:nvPr/>
        </p:nvPicPr>
        <p:blipFill rotWithShape="1">
          <a:blip r:embed="rId2">
            <a:alphaModFix/>
          </a:blip>
          <a:srcRect b="0" l="0" r="12049" t="0"/>
          <a:stretch/>
        </p:blipFill>
        <p:spPr>
          <a:xfrm>
            <a:off x="1789425" y="-8475"/>
            <a:ext cx="7354577" cy="5156950"/>
          </a:xfrm>
          <a:prstGeom prst="rect">
            <a:avLst/>
          </a:prstGeom>
          <a:noFill/>
          <a:ln>
            <a:noFill/>
          </a:ln>
        </p:spPr>
      </p:pic>
      <p:grpSp>
        <p:nvGrpSpPr>
          <p:cNvPr id="245" name="Google Shape;245;p58"/>
          <p:cNvGrpSpPr/>
          <p:nvPr/>
        </p:nvGrpSpPr>
        <p:grpSpPr>
          <a:xfrm>
            <a:off x="990600" y="-20533"/>
            <a:ext cx="5363284" cy="5177283"/>
            <a:chOff x="303493" y="-39425"/>
            <a:chExt cx="5483370" cy="5195989"/>
          </a:xfrm>
        </p:grpSpPr>
        <p:sp>
          <p:nvSpPr>
            <p:cNvPr id="246" name="Google Shape;246;p58"/>
            <p:cNvSpPr/>
            <p:nvPr/>
          </p:nvSpPr>
          <p:spPr>
            <a:xfrm rot="10800000">
              <a:off x="1664563" y="-39425"/>
              <a:ext cx="4122300" cy="5185800"/>
            </a:xfrm>
            <a:prstGeom prst="triangle">
              <a:avLst>
                <a:gd fmla="val 4991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8"/>
            <p:cNvSpPr/>
            <p:nvPr/>
          </p:nvSpPr>
          <p:spPr>
            <a:xfrm>
              <a:off x="303493" y="-37636"/>
              <a:ext cx="3433500" cy="519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8" name="Google Shape;248;p58"/>
          <p:cNvPicPr preferRelativeResize="0"/>
          <p:nvPr/>
        </p:nvPicPr>
        <p:blipFill>
          <a:blip r:embed="rId3">
            <a:alphaModFix/>
          </a:blip>
          <a:stretch>
            <a:fillRect/>
          </a:stretch>
        </p:blipFill>
        <p:spPr>
          <a:xfrm>
            <a:off x="52500" y="4877100"/>
            <a:ext cx="480249" cy="233926"/>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6">
  <p:cSld name="TITLE_AND_BODY_6">
    <p:spTree>
      <p:nvGrpSpPr>
        <p:cNvPr id="249" name="Shape 249"/>
        <p:cNvGrpSpPr/>
        <p:nvPr/>
      </p:nvGrpSpPr>
      <p:grpSpPr>
        <a:xfrm>
          <a:off x="0" y="0"/>
          <a:ext cx="0" cy="0"/>
          <a:chOff x="0" y="0"/>
          <a:chExt cx="0" cy="0"/>
        </a:xfrm>
      </p:grpSpPr>
      <p:sp>
        <p:nvSpPr>
          <p:cNvPr id="250" name="Google Shape;250;p59"/>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251" name="Google Shape;251;p59"/>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252" name="Google Shape;252;p59"/>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image" Target="../media/image21.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theme" Target="../theme/theme3.xml"/><Relationship Id="rId14" Type="http://schemas.openxmlformats.org/officeDocument/2006/relationships/slideLayout" Target="../slideLayouts/slideLayout3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53.xml"/><Relationship Id="rId11" Type="http://schemas.openxmlformats.org/officeDocument/2006/relationships/slideLayout" Target="../slideLayouts/slideLayout44.xml"/><Relationship Id="rId22" Type="http://schemas.openxmlformats.org/officeDocument/2006/relationships/slideLayout" Target="../slideLayouts/slideLayout55.xml"/><Relationship Id="rId10" Type="http://schemas.openxmlformats.org/officeDocument/2006/relationships/slideLayout" Target="../slideLayouts/slideLayout43.xml"/><Relationship Id="rId21" Type="http://schemas.openxmlformats.org/officeDocument/2006/relationships/slideLayout" Target="../slideLayouts/slideLayout54.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23" Type="http://schemas.openxmlformats.org/officeDocument/2006/relationships/theme" Target="../theme/theme5.xml"/><Relationship Id="rId1" Type="http://schemas.openxmlformats.org/officeDocument/2006/relationships/image" Target="../media/image17.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5" Type="http://schemas.openxmlformats.org/officeDocument/2006/relationships/slideLayout" Target="../slideLayouts/slideLayout38.xml"/><Relationship Id="rId19" Type="http://schemas.openxmlformats.org/officeDocument/2006/relationships/slideLayout" Target="../slideLayouts/slideLayout52.xml"/><Relationship Id="rId6" Type="http://schemas.openxmlformats.org/officeDocument/2006/relationships/slideLayout" Target="../slideLayouts/slideLayout39.xml"/><Relationship Id="rId18" Type="http://schemas.openxmlformats.org/officeDocument/2006/relationships/slideLayout" Target="../slideLayouts/slideLayout51.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60950"/>
            <a:ext cx="8520600" cy="62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A17EE"/>
              </a:buClr>
              <a:buSzPts val="1400"/>
              <a:buFont typeface="Source Sans Pro"/>
              <a:buNone/>
              <a:defRPr b="1"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p:txBody>
      </p:sp>
      <p:sp>
        <p:nvSpPr>
          <p:cNvPr id="52" name="Google Shape;52;p13"/>
          <p:cNvSpPr txBox="1"/>
          <p:nvPr>
            <p:ph idx="1" type="body"/>
          </p:nvPr>
        </p:nvSpPr>
        <p:spPr>
          <a:xfrm>
            <a:off x="311700" y="816300"/>
            <a:ext cx="8520600" cy="3510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pic>
        <p:nvPicPr>
          <p:cNvPr id="53" name="Google Shape;53;p13"/>
          <p:cNvPicPr preferRelativeResize="0"/>
          <p:nvPr/>
        </p:nvPicPr>
        <p:blipFill>
          <a:blip r:embed="rId1">
            <a:alphaModFix/>
          </a:blip>
          <a:stretch>
            <a:fillRect/>
          </a:stretch>
        </p:blipFill>
        <p:spPr>
          <a:xfrm>
            <a:off x="52500" y="4877100"/>
            <a:ext cx="480249" cy="233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6" name="Shape 96"/>
        <p:cNvGrpSpPr/>
        <p:nvPr/>
      </p:nvGrpSpPr>
      <p:grpSpPr>
        <a:xfrm>
          <a:off x="0" y="0"/>
          <a:ext cx="0" cy="0"/>
          <a:chOff x="0" y="0"/>
          <a:chExt cx="0" cy="0"/>
        </a:xfrm>
      </p:grpSpPr>
      <p:sp>
        <p:nvSpPr>
          <p:cNvPr id="97" name="Google Shape;97;p24"/>
          <p:cNvSpPr txBox="1"/>
          <p:nvPr>
            <p:ph type="title"/>
          </p:nvPr>
        </p:nvSpPr>
        <p:spPr>
          <a:xfrm>
            <a:off x="311700" y="260950"/>
            <a:ext cx="8520600" cy="62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A17EE"/>
              </a:buClr>
              <a:buSzPts val="1400"/>
              <a:buFont typeface="Source Sans Pro"/>
              <a:buNone/>
              <a:defRPr b="0" i="0" sz="1800" u="none" cap="none" strike="noStrike">
                <a:solidFill>
                  <a:srgbClr val="5A17EE"/>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9pPr>
          </a:lstStyle>
          <a:p/>
        </p:txBody>
      </p:sp>
      <p:sp>
        <p:nvSpPr>
          <p:cNvPr id="98" name="Google Shape;98;p24"/>
          <p:cNvSpPr txBox="1"/>
          <p:nvPr>
            <p:ph idx="1" type="body"/>
          </p:nvPr>
        </p:nvSpPr>
        <p:spPr>
          <a:xfrm>
            <a:off x="311700" y="816300"/>
            <a:ext cx="8520600" cy="3510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9pPr>
          </a:lstStyle>
          <a:p/>
        </p:txBody>
      </p:sp>
      <p:pic>
        <p:nvPicPr>
          <p:cNvPr id="99" name="Google Shape;99;p24"/>
          <p:cNvPicPr preferRelativeResize="0"/>
          <p:nvPr/>
        </p:nvPicPr>
        <p:blipFill rotWithShape="1">
          <a:blip r:embed="rId1">
            <a:alphaModFix/>
          </a:blip>
          <a:srcRect b="0" l="0" r="0" t="0"/>
          <a:stretch/>
        </p:blipFill>
        <p:spPr>
          <a:xfrm>
            <a:off x="52500" y="4877100"/>
            <a:ext cx="480249" cy="233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61" name="Shape 161"/>
        <p:cNvGrpSpPr/>
        <p:nvPr/>
      </p:nvGrpSpPr>
      <p:grpSpPr>
        <a:xfrm>
          <a:off x="0" y="0"/>
          <a:ext cx="0" cy="0"/>
          <a:chOff x="0" y="0"/>
          <a:chExt cx="0" cy="0"/>
        </a:xfrm>
      </p:grpSpPr>
      <p:sp>
        <p:nvSpPr>
          <p:cNvPr id="162" name="Google Shape;16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p:txBody>
      </p:sp>
      <p:sp>
        <p:nvSpPr>
          <p:cNvPr id="163" name="Google Shape;163;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rtl="0">
              <a:lnSpc>
                <a:spcPct val="115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164" name="Google Shape;16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165" name="Google Shape;165;p38"/>
          <p:cNvPicPr preferRelativeResize="0"/>
          <p:nvPr/>
        </p:nvPicPr>
        <p:blipFill>
          <a:blip r:embed="rId1">
            <a:alphaModFix/>
          </a:blip>
          <a:stretch>
            <a:fillRect/>
          </a:stretch>
        </p:blipFill>
        <p:spPr>
          <a:xfrm>
            <a:off x="52500" y="4877100"/>
            <a:ext cx="480249" cy="233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blog.rasa.com/the-complete-guide-to-deploying-your-rasa-assistan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web.telegram.org/#/im?p=@BotFather" TargetMode="Externa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hyperlink" Target="https://web.telegram.org/#/im?p=@your_bot_nam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blog.rasa.com/conversation-driven-development-a-better-approach-to-building-ai-assistant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hyperlink" Target="https://blog.gds-gov.tech/that-ci-cd-thing-principles-implementation-tools-aa8e77f9a35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hyperlink" Target="https://github.com/RasaHQ/rasa-demo/blob/9984e588e6d85a24bad87860ed808b73a8cc2523/.github/workflows/build_and_deploy.y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hyperlink" Target="https://github.com/RasaHQ/financial-demo/blob/2d38c5da5f8baea7dae91daacdbe581fa1a11a4d/.github/workflows/continuous-integration.y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hyperlink" Target="https://github.com/RasaHQ/carbon-assistant/blob/8f2eee6292e9d45e66684f8e3eaeac0c599244a5/.github/workflows/build_and_deploy.yml#L19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0.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2.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4.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6.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7.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8.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9.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github.com/RasaHQ/financial-demo.git"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0.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1.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2.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3.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4.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5.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6.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7.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8.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9.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0.xml"/><Relationship Id="rId3" Type="http://schemas.openxmlformats.org/officeDocument/2006/relationships/image" Target="../media/image33.png"/><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1.xml"/><Relationship Id="rId3" Type="http://schemas.openxmlformats.org/officeDocument/2006/relationships/image" Target="../media/image33.pn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2.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hyperlink" Target="https://web.telegram.org/#/im?p=@BotFathe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4.xml"/><Relationship Id="rId3" Type="http://schemas.openxmlformats.org/officeDocument/2006/relationships/image" Target="../media/image36.gif"/><Relationship Id="rId4" Type="http://schemas.openxmlformats.org/officeDocument/2006/relationships/hyperlink" Target="https://rasa.com/docs/" TargetMode="External"/><Relationship Id="rId5" Type="http://schemas.openxmlformats.org/officeDocument/2006/relationships/hyperlink" Target="https://forum.rasa.co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hyperlink" Target="https://forms.gle/RNbpr6Uv9q7B5Nxj9"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60"/>
          <p:cNvSpPr txBox="1"/>
          <p:nvPr>
            <p:ph type="title"/>
          </p:nvPr>
        </p:nvSpPr>
        <p:spPr>
          <a:xfrm>
            <a:off x="1441500" y="1731450"/>
            <a:ext cx="62610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Day 4: </a:t>
            </a:r>
            <a:r>
              <a:rPr lang="en"/>
              <a:t>Deploying and improving your assistant using Rasa X</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69"/>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 options</a:t>
            </a:r>
            <a:endParaRPr/>
          </a:p>
        </p:txBody>
      </p:sp>
      <p:sp>
        <p:nvSpPr>
          <p:cNvPr id="327" name="Google Shape;327;p69"/>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328" name="Google Shape;328;p69"/>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Kubernetes (k8s or k3s)</a:t>
            </a:r>
            <a:endParaRPr b="1"/>
          </a:p>
          <a:p>
            <a:pPr indent="-317500" lvl="0" marL="457200" rtl="0" algn="l">
              <a:spcBef>
                <a:spcPts val="1600"/>
              </a:spcBef>
              <a:spcAft>
                <a:spcPts val="0"/>
              </a:spcAft>
              <a:buSzPts val="1400"/>
              <a:buChar char="●"/>
            </a:pPr>
            <a:r>
              <a:rPr lang="en"/>
              <a:t>Runs multi-container applications on multiple host machines (nodes)</a:t>
            </a:r>
            <a:endParaRPr/>
          </a:p>
          <a:p>
            <a:pPr indent="-317500" lvl="0" marL="457200" rtl="0" algn="l">
              <a:spcBef>
                <a:spcPts val="0"/>
              </a:spcBef>
              <a:spcAft>
                <a:spcPts val="0"/>
              </a:spcAft>
              <a:buSzPts val="1400"/>
              <a:buChar char="●"/>
            </a:pPr>
            <a:r>
              <a:rPr lang="en"/>
              <a:t>Pod = smallest deployment unit (can be single or multiple containers). </a:t>
            </a:r>
            <a:endParaRPr/>
          </a:p>
          <a:p>
            <a:pPr indent="-317500" lvl="0" marL="457200" rtl="0" algn="l">
              <a:spcBef>
                <a:spcPts val="0"/>
              </a:spcBef>
              <a:spcAft>
                <a:spcPts val="0"/>
              </a:spcAft>
              <a:buSzPts val="1400"/>
              <a:buChar char="●"/>
            </a:pPr>
            <a:r>
              <a:rPr lang="en"/>
              <a:t>Copies of pods are distributed on nodes. The number of copies you want is defined by the deployment.</a:t>
            </a:r>
            <a:endParaRPr/>
          </a:p>
          <a:p>
            <a:pPr indent="-317500" lvl="0" marL="457200" rtl="0" algn="l">
              <a:spcBef>
                <a:spcPts val="0"/>
              </a:spcBef>
              <a:spcAft>
                <a:spcPts val="0"/>
              </a:spcAft>
              <a:buSzPts val="1400"/>
              <a:buChar char="●"/>
            </a:pPr>
            <a:r>
              <a:rPr lang="en"/>
              <a:t>If one node goes down, the k8s service creates more pods to maintain the desired number.</a:t>
            </a:r>
            <a:endParaRPr/>
          </a:p>
          <a:p>
            <a:pPr indent="-317500" lvl="0" marL="457200" rtl="0" algn="l">
              <a:spcBef>
                <a:spcPts val="0"/>
              </a:spcBef>
              <a:spcAft>
                <a:spcPts val="0"/>
              </a:spcAft>
              <a:buSzPts val="1400"/>
              <a:buChar char="●"/>
            </a:pPr>
            <a:r>
              <a:rPr lang="en"/>
              <a:t>Advantages: resilient, can be configured to auto-scale</a:t>
            </a:r>
            <a:endParaRPr/>
          </a:p>
          <a:p>
            <a:pPr indent="0" lvl="0" marL="0" rtl="0" algn="l">
              <a:spcBef>
                <a:spcPts val="1600"/>
              </a:spcBef>
              <a:spcAft>
                <a:spcPts val="0"/>
              </a:spcAft>
              <a:buNone/>
            </a:pPr>
            <a:r>
              <a:rPr b="1" lang="en"/>
              <a:t>Docker Compose</a:t>
            </a:r>
            <a:endParaRPr b="1"/>
          </a:p>
          <a:p>
            <a:pPr indent="-317500" lvl="0" marL="457200" rtl="0" algn="l">
              <a:spcBef>
                <a:spcPts val="1600"/>
              </a:spcBef>
              <a:spcAft>
                <a:spcPts val="0"/>
              </a:spcAft>
              <a:buSzPts val="1400"/>
              <a:buChar char="●"/>
            </a:pPr>
            <a:r>
              <a:rPr lang="en"/>
              <a:t>Runs multi-container applications on a single host machine</a:t>
            </a:r>
            <a:endParaRPr/>
          </a:p>
          <a:p>
            <a:pPr indent="-317500" lvl="0" marL="457200" rtl="0" algn="l">
              <a:spcBef>
                <a:spcPts val="0"/>
              </a:spcBef>
              <a:spcAft>
                <a:spcPts val="0"/>
              </a:spcAft>
              <a:buSzPts val="1400"/>
              <a:buChar char="●"/>
            </a:pPr>
            <a:r>
              <a:rPr lang="en"/>
              <a:t>Networks containers together</a:t>
            </a:r>
            <a:endParaRPr/>
          </a:p>
          <a:p>
            <a:pPr indent="-317500" lvl="0" marL="457200" rtl="0" algn="l">
              <a:spcBef>
                <a:spcPts val="0"/>
              </a:spcBef>
              <a:spcAft>
                <a:spcPts val="0"/>
              </a:spcAft>
              <a:buSzPts val="1400"/>
              <a:buChar char="●"/>
            </a:pPr>
            <a:r>
              <a:rPr lang="en"/>
              <a:t>Recommended for development or for smaller deployments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70"/>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(super high level architecture)</a:t>
            </a:r>
            <a:endParaRPr/>
          </a:p>
        </p:txBody>
      </p:sp>
      <p:sp>
        <p:nvSpPr>
          <p:cNvPr id="334" name="Google Shape;334;p70"/>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Deployment</a:t>
            </a:r>
            <a:endParaRPr/>
          </a:p>
        </p:txBody>
      </p:sp>
      <p:pic>
        <p:nvPicPr>
          <p:cNvPr id="335" name="Google Shape;335;p70"/>
          <p:cNvPicPr preferRelativeResize="0"/>
          <p:nvPr/>
        </p:nvPicPr>
        <p:blipFill>
          <a:blip r:embed="rId3">
            <a:alphaModFix/>
          </a:blip>
          <a:stretch>
            <a:fillRect/>
          </a:stretch>
        </p:blipFill>
        <p:spPr>
          <a:xfrm>
            <a:off x="1346413" y="743200"/>
            <a:ext cx="6298774" cy="4260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71"/>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deployment option should you choose?</a:t>
            </a:r>
            <a:endParaRPr/>
          </a:p>
        </p:txBody>
      </p:sp>
      <p:sp>
        <p:nvSpPr>
          <p:cNvPr id="341" name="Google Shape;341;p71"/>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Deployment</a:t>
            </a:r>
            <a:endParaRPr/>
          </a:p>
        </p:txBody>
      </p:sp>
      <p:grpSp>
        <p:nvGrpSpPr>
          <p:cNvPr id="342" name="Google Shape;342;p71"/>
          <p:cNvGrpSpPr/>
          <p:nvPr/>
        </p:nvGrpSpPr>
        <p:grpSpPr>
          <a:xfrm>
            <a:off x="1692225" y="1124275"/>
            <a:ext cx="4787400" cy="3072900"/>
            <a:chOff x="1057650" y="1113150"/>
            <a:chExt cx="4787400" cy="3072900"/>
          </a:xfrm>
        </p:grpSpPr>
        <p:cxnSp>
          <p:nvCxnSpPr>
            <p:cNvPr id="343" name="Google Shape;343;p71"/>
            <p:cNvCxnSpPr/>
            <p:nvPr/>
          </p:nvCxnSpPr>
          <p:spPr>
            <a:xfrm flipH="1" rot="10800000">
              <a:off x="1057650" y="1113150"/>
              <a:ext cx="22200" cy="3072900"/>
            </a:xfrm>
            <a:prstGeom prst="straightConnector1">
              <a:avLst/>
            </a:prstGeom>
            <a:noFill/>
            <a:ln cap="flat" cmpd="sng" w="9525">
              <a:solidFill>
                <a:schemeClr val="dk2"/>
              </a:solidFill>
              <a:prstDash val="solid"/>
              <a:round/>
              <a:headEnd len="med" w="med" type="none"/>
              <a:tailEnd len="med" w="med" type="triangle"/>
            </a:ln>
          </p:spPr>
        </p:cxnSp>
        <p:cxnSp>
          <p:nvCxnSpPr>
            <p:cNvPr id="344" name="Google Shape;344;p71"/>
            <p:cNvCxnSpPr/>
            <p:nvPr/>
          </p:nvCxnSpPr>
          <p:spPr>
            <a:xfrm>
              <a:off x="1057650" y="4186050"/>
              <a:ext cx="4787400" cy="0"/>
            </a:xfrm>
            <a:prstGeom prst="straightConnector1">
              <a:avLst/>
            </a:prstGeom>
            <a:noFill/>
            <a:ln cap="flat" cmpd="sng" w="9525">
              <a:solidFill>
                <a:schemeClr val="dk2"/>
              </a:solidFill>
              <a:prstDash val="solid"/>
              <a:round/>
              <a:headEnd len="med" w="med" type="none"/>
              <a:tailEnd len="med" w="med" type="triangle"/>
            </a:ln>
          </p:spPr>
        </p:cxnSp>
      </p:grpSp>
      <p:sp>
        <p:nvSpPr>
          <p:cNvPr id="345" name="Google Shape;345;p71"/>
          <p:cNvSpPr txBox="1"/>
          <p:nvPr/>
        </p:nvSpPr>
        <p:spPr>
          <a:xfrm>
            <a:off x="2905750" y="4397575"/>
            <a:ext cx="36627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Application scalability and reliability</a:t>
            </a:r>
            <a:endParaRPr>
              <a:latin typeface="Source Sans Pro"/>
              <a:ea typeface="Source Sans Pro"/>
              <a:cs typeface="Source Sans Pro"/>
              <a:sym typeface="Source Sans Pro"/>
            </a:endParaRPr>
          </a:p>
        </p:txBody>
      </p:sp>
      <p:sp>
        <p:nvSpPr>
          <p:cNvPr id="346" name="Google Shape;346;p71"/>
          <p:cNvSpPr txBox="1"/>
          <p:nvPr/>
        </p:nvSpPr>
        <p:spPr>
          <a:xfrm>
            <a:off x="411900" y="2104150"/>
            <a:ext cx="12357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Complexity to set up and manage</a:t>
            </a:r>
            <a:endParaRPr>
              <a:latin typeface="Source Sans Pro"/>
              <a:ea typeface="Source Sans Pro"/>
              <a:cs typeface="Source Sans Pro"/>
              <a:sym typeface="Source Sans Pro"/>
            </a:endParaRPr>
          </a:p>
        </p:txBody>
      </p:sp>
      <p:pic>
        <p:nvPicPr>
          <p:cNvPr id="347" name="Google Shape;347;p71"/>
          <p:cNvPicPr preferRelativeResize="0"/>
          <p:nvPr/>
        </p:nvPicPr>
        <p:blipFill>
          <a:blip r:embed="rId3">
            <a:alphaModFix/>
          </a:blip>
          <a:stretch>
            <a:fillRect/>
          </a:stretch>
        </p:blipFill>
        <p:spPr>
          <a:xfrm>
            <a:off x="2129625" y="2846275"/>
            <a:ext cx="1851175" cy="740475"/>
          </a:xfrm>
          <a:prstGeom prst="rect">
            <a:avLst/>
          </a:prstGeom>
          <a:noFill/>
          <a:ln>
            <a:noFill/>
          </a:ln>
        </p:spPr>
      </p:pic>
      <p:pic>
        <p:nvPicPr>
          <p:cNvPr id="348" name="Google Shape;348;p71"/>
          <p:cNvPicPr preferRelativeResize="0"/>
          <p:nvPr/>
        </p:nvPicPr>
        <p:blipFill>
          <a:blip r:embed="rId4">
            <a:alphaModFix/>
          </a:blip>
          <a:stretch>
            <a:fillRect/>
          </a:stretch>
        </p:blipFill>
        <p:spPr>
          <a:xfrm>
            <a:off x="5310026" y="1124275"/>
            <a:ext cx="1046876" cy="918175"/>
          </a:xfrm>
          <a:prstGeom prst="rect">
            <a:avLst/>
          </a:prstGeom>
          <a:noFill/>
          <a:ln>
            <a:noFill/>
          </a:ln>
        </p:spPr>
      </p:pic>
      <p:sp>
        <p:nvSpPr>
          <p:cNvPr id="349" name="Google Shape;349;p71"/>
          <p:cNvSpPr txBox="1"/>
          <p:nvPr/>
        </p:nvSpPr>
        <p:spPr>
          <a:xfrm>
            <a:off x="5092465" y="1955275"/>
            <a:ext cx="1482000" cy="2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(manual install)</a:t>
            </a:r>
            <a:endParaRPr>
              <a:latin typeface="Source Sans Pro"/>
              <a:ea typeface="Source Sans Pro"/>
              <a:cs typeface="Source Sans Pro"/>
              <a:sym typeface="Source Sans Pro"/>
            </a:endParaRPr>
          </a:p>
        </p:txBody>
      </p:sp>
      <p:sp>
        <p:nvSpPr>
          <p:cNvPr id="350" name="Google Shape;350;p71"/>
          <p:cNvSpPr/>
          <p:nvPr/>
        </p:nvSpPr>
        <p:spPr>
          <a:xfrm>
            <a:off x="5405025" y="3200675"/>
            <a:ext cx="1482000" cy="661800"/>
          </a:xfrm>
          <a:prstGeom prst="roundRect">
            <a:avLst>
              <a:gd fmla="val 16667" name="adj"/>
            </a:avLst>
          </a:prstGeom>
          <a:solidFill>
            <a:srgbClr val="5A17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1"/>
          <p:cNvSpPr txBox="1"/>
          <p:nvPr/>
        </p:nvSpPr>
        <p:spPr>
          <a:xfrm>
            <a:off x="5528175" y="3200675"/>
            <a:ext cx="12357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ource Sans Pro"/>
                <a:ea typeface="Source Sans Pro"/>
                <a:cs typeface="Source Sans Pro"/>
                <a:sym typeface="Source Sans Pro"/>
              </a:rPr>
              <a:t>One-line Deploy Script</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72"/>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Line Deploy Script</a:t>
            </a:r>
            <a:endParaRPr/>
          </a:p>
        </p:txBody>
      </p:sp>
      <p:sp>
        <p:nvSpPr>
          <p:cNvPr id="357" name="Google Shape;357;p72"/>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DEPLOYING RASA X</a:t>
            </a:r>
            <a:endParaRPr/>
          </a:p>
        </p:txBody>
      </p:sp>
      <p:sp>
        <p:nvSpPr>
          <p:cNvPr id="358" name="Google Shape;358;p72"/>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A17EE"/>
                </a:solidFill>
                <a:latin typeface="Courier New"/>
                <a:ea typeface="Courier New"/>
                <a:cs typeface="Courier New"/>
                <a:sym typeface="Courier New"/>
              </a:rPr>
              <a:t>curl -s get-rasa-x.rasa.com | sudo bash</a:t>
            </a:r>
            <a:endParaRPr>
              <a:solidFill>
                <a:srgbClr val="5A17EE"/>
              </a:solidFill>
              <a:latin typeface="Courier New"/>
              <a:ea typeface="Courier New"/>
              <a:cs typeface="Courier New"/>
              <a:sym typeface="Courier New"/>
            </a:endParaRPr>
          </a:p>
          <a:p>
            <a:pPr indent="0" lvl="0" marL="0" rtl="0" algn="l">
              <a:spcBef>
                <a:spcPts val="1600"/>
              </a:spcBef>
              <a:spcAft>
                <a:spcPts val="0"/>
              </a:spcAft>
              <a:buNone/>
            </a:pPr>
            <a:r>
              <a:rPr lang="en"/>
              <a:t>Can deploy Rasa Open Source/Rasa X to a Kubernetes cluster you’ve already created, or it can create one for you. If you use the script to create your cluster, it spins up a k3s cluster. (k3s = lightweight version of Kubernetes)</a:t>
            </a:r>
            <a:endParaRPr/>
          </a:p>
          <a:p>
            <a:pPr indent="0" lvl="0" marL="0" rtl="0" algn="l">
              <a:spcBef>
                <a:spcPts val="1600"/>
              </a:spcBef>
              <a:spcAft>
                <a:spcPts val="0"/>
              </a:spcAft>
              <a:buNone/>
            </a:pPr>
            <a:r>
              <a:rPr lang="en"/>
              <a:t>What the script does:</a:t>
            </a:r>
            <a:endParaRPr/>
          </a:p>
          <a:p>
            <a:pPr indent="-317500" lvl="0" marL="457200" rtl="0" algn="l">
              <a:spcBef>
                <a:spcPts val="1600"/>
              </a:spcBef>
              <a:spcAft>
                <a:spcPts val="0"/>
              </a:spcAft>
              <a:buSzPts val="1400"/>
              <a:buAutoNum type="arabicPeriod"/>
            </a:pPr>
            <a:r>
              <a:rPr lang="en"/>
              <a:t>Checks for an existing cluster. If it doesn’t find one, it creates one.</a:t>
            </a:r>
            <a:endParaRPr/>
          </a:p>
          <a:p>
            <a:pPr indent="-317500" lvl="0" marL="457200" rtl="0" algn="l">
              <a:spcBef>
                <a:spcPts val="0"/>
              </a:spcBef>
              <a:spcAft>
                <a:spcPts val="0"/>
              </a:spcAft>
              <a:buSzPts val="1400"/>
              <a:buAutoNum type="arabicPeriod"/>
            </a:pPr>
            <a:r>
              <a:rPr lang="en"/>
              <a:t>Installs Helm (Helm = package manager for Kubernetes)</a:t>
            </a:r>
            <a:endParaRPr/>
          </a:p>
          <a:p>
            <a:pPr indent="-317500" lvl="0" marL="457200" rtl="0" algn="l">
              <a:spcBef>
                <a:spcPts val="0"/>
              </a:spcBef>
              <a:spcAft>
                <a:spcPts val="0"/>
              </a:spcAft>
              <a:buSzPts val="1400"/>
              <a:buAutoNum type="arabicPeriod"/>
            </a:pPr>
            <a:r>
              <a:rPr lang="en"/>
              <a:t>Deploys Rasa Open Source and Rasa X using the Rasa X Helm Chart</a:t>
            </a:r>
            <a:endParaRPr/>
          </a:p>
          <a:p>
            <a:pPr indent="0" lvl="0" marL="0" rtl="0" algn="l">
              <a:spcBef>
                <a:spcPts val="1600"/>
              </a:spcBef>
              <a:spcAft>
                <a:spcPts val="0"/>
              </a:spcAft>
              <a:buNone/>
            </a:pPr>
            <a:r>
              <a:rPr lang="en"/>
              <a:t>💡 Tip: to upgrade your Rasa X version, just re-run the deploy script. It’ll automatically upgrade to the latest version</a:t>
            </a:r>
            <a:endParaRPr/>
          </a:p>
          <a:p>
            <a:pPr indent="0" lvl="0" marL="0" rtl="0" algn="l">
              <a:spcBef>
                <a:spcPts val="1600"/>
              </a:spcBef>
              <a:spcAft>
                <a:spcPts val="0"/>
              </a:spcAft>
              <a:buNone/>
            </a:pPr>
            <a:r>
              <a:rPr lang="en"/>
              <a:t>Blog post: </a:t>
            </a:r>
            <a:r>
              <a:rPr lang="en" u="sng">
                <a:solidFill>
                  <a:schemeClr val="hlink"/>
                </a:solidFill>
                <a:hlinkClick r:id="rId3"/>
              </a:rPr>
              <a:t>The Complete Guide to Deploying your Rasa Assistant</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73"/>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74"/>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Demo...</a:t>
            </a:r>
            <a:endParaRPr/>
          </a:p>
        </p:txBody>
      </p:sp>
      <p:sp>
        <p:nvSpPr>
          <p:cNvPr id="369" name="Google Shape;369;p74"/>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370" name="Google Shape;370;p74"/>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demo will show you the steps the Rasa team took to set up your server for the workshop. This part won’t be interactive (nothing to follow along with here - we’ve already set this up for you). But feel free to watch and ask questions!</a:t>
            </a:r>
            <a:endParaRPr/>
          </a:p>
          <a:p>
            <a:pPr indent="-317500" lvl="0" marL="457200" rtl="0" algn="l">
              <a:spcBef>
                <a:spcPts val="1600"/>
              </a:spcBef>
              <a:spcAft>
                <a:spcPts val="0"/>
              </a:spcAft>
              <a:buSzPts val="1400"/>
              <a:buChar char="●"/>
            </a:pPr>
            <a:r>
              <a:rPr lang="en"/>
              <a:t>Create a new virtual machine on Google Cloud platform</a:t>
            </a:r>
            <a:endParaRPr/>
          </a:p>
          <a:p>
            <a:pPr indent="-317500" lvl="0" marL="457200" rtl="0" algn="l">
              <a:spcBef>
                <a:spcPts val="0"/>
              </a:spcBef>
              <a:spcAft>
                <a:spcPts val="0"/>
              </a:spcAft>
              <a:buSzPts val="1400"/>
              <a:buChar char="●"/>
            </a:pPr>
            <a:r>
              <a:rPr lang="en"/>
              <a:t>Apply a domain</a:t>
            </a:r>
            <a:endParaRPr/>
          </a:p>
          <a:p>
            <a:pPr indent="-317500" lvl="0" marL="457200" rtl="0" algn="l">
              <a:spcBef>
                <a:spcPts val="0"/>
              </a:spcBef>
              <a:spcAft>
                <a:spcPts val="0"/>
              </a:spcAft>
              <a:buSzPts val="1400"/>
              <a:buChar char="●"/>
            </a:pPr>
            <a:r>
              <a:rPr lang="en"/>
              <a:t>Install Rasa Open Source and Rasa X using the one-line deploy script</a:t>
            </a:r>
            <a:endParaRPr/>
          </a:p>
          <a:p>
            <a:pPr indent="-317500" lvl="0" marL="457200" rtl="0" algn="l">
              <a:spcBef>
                <a:spcPts val="0"/>
              </a:spcBef>
              <a:spcAft>
                <a:spcPts val="0"/>
              </a:spcAft>
              <a:buSzPts val="1400"/>
              <a:buChar char="●"/>
            </a:pPr>
            <a:r>
              <a:rPr lang="en"/>
              <a:t>Apply an SSL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75"/>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Integrated Version Control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76"/>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Integrated Version Control</a:t>
            </a:r>
            <a:endParaRPr/>
          </a:p>
        </p:txBody>
      </p:sp>
      <p:sp>
        <p:nvSpPr>
          <p:cNvPr id="381" name="Google Shape;381;p76"/>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LOAD IN YOUR ASSISTANT</a:t>
            </a:r>
            <a:endParaRPr/>
          </a:p>
        </p:txBody>
      </p:sp>
      <p:sp>
        <p:nvSpPr>
          <p:cNvPr id="382" name="Google Shape;382;p76"/>
          <p:cNvSpPr txBox="1"/>
          <p:nvPr>
            <p:ph idx="1" type="body"/>
          </p:nvPr>
        </p:nvSpPr>
        <p:spPr>
          <a:xfrm>
            <a:off x="235500" y="1056325"/>
            <a:ext cx="39339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does it do?</a:t>
            </a:r>
            <a:endParaRPr b="1"/>
          </a:p>
          <a:p>
            <a:pPr indent="-317500" lvl="0" marL="457200" rtl="0" algn="l">
              <a:spcBef>
                <a:spcPts val="0"/>
              </a:spcBef>
              <a:spcAft>
                <a:spcPts val="0"/>
              </a:spcAft>
              <a:buSzPts val="1400"/>
              <a:buChar char="●"/>
            </a:pPr>
            <a:r>
              <a:rPr lang="en"/>
              <a:t>Creates a two-way sync with a remote git repository (woks with any git-based platform: Bitbucket, GitHub, Gitlab, etc.)</a:t>
            </a:r>
            <a:endParaRPr/>
          </a:p>
          <a:p>
            <a:pPr indent="-317500" lvl="0" marL="457200" rtl="0" algn="l">
              <a:spcBef>
                <a:spcPts val="0"/>
              </a:spcBef>
              <a:spcAft>
                <a:spcPts val="0"/>
              </a:spcAft>
              <a:buSzPts val="1400"/>
              <a:buChar char="●"/>
            </a:pPr>
            <a:r>
              <a:rPr lang="en"/>
              <a:t>Allows you to version training data and push changes made in Rasa X to a target branch</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By extension…</a:t>
            </a:r>
            <a:endParaRPr b="1"/>
          </a:p>
          <a:p>
            <a:pPr indent="-317500" lvl="0" marL="457200" rtl="0" algn="l">
              <a:spcBef>
                <a:spcPts val="0"/>
              </a:spcBef>
              <a:spcAft>
                <a:spcPts val="0"/>
              </a:spcAft>
              <a:buSzPts val="1400"/>
              <a:buChar char="●"/>
            </a:pPr>
            <a:r>
              <a:rPr lang="en"/>
              <a:t>Connects Rasa X to downstream workflows like automated testing and deployments</a:t>
            </a:r>
            <a:endParaRPr/>
          </a:p>
          <a:p>
            <a:pPr indent="-317500" lvl="0" marL="457200" rtl="0" algn="l">
              <a:spcBef>
                <a:spcPts val="0"/>
              </a:spcBef>
              <a:spcAft>
                <a:spcPts val="0"/>
              </a:spcAft>
              <a:buSzPts val="1400"/>
              <a:buChar char="●"/>
            </a:pPr>
            <a:r>
              <a:rPr lang="en"/>
              <a:t>Brings Rasa X in line with software engineering best practices </a:t>
            </a:r>
            <a:endParaRPr/>
          </a:p>
          <a:p>
            <a:pPr indent="0" lvl="0" marL="0" rtl="0" algn="l">
              <a:spcBef>
                <a:spcPts val="0"/>
              </a:spcBef>
              <a:spcAft>
                <a:spcPts val="0"/>
              </a:spcAft>
              <a:buNone/>
            </a:pPr>
            <a:r>
              <a:t/>
            </a:r>
            <a:endParaRPr/>
          </a:p>
        </p:txBody>
      </p:sp>
      <p:pic>
        <p:nvPicPr>
          <p:cNvPr id="383" name="Google Shape;383;p76"/>
          <p:cNvPicPr preferRelativeResize="0"/>
          <p:nvPr/>
        </p:nvPicPr>
        <p:blipFill>
          <a:blip r:embed="rId3">
            <a:alphaModFix/>
          </a:blip>
          <a:stretch>
            <a:fillRect/>
          </a:stretch>
        </p:blipFill>
        <p:spPr>
          <a:xfrm>
            <a:off x="5454382" y="684187"/>
            <a:ext cx="3467467" cy="3350526"/>
          </a:xfrm>
          <a:prstGeom prst="rect">
            <a:avLst/>
          </a:prstGeom>
          <a:noFill/>
          <a:ln>
            <a:noFill/>
          </a:ln>
          <a:effectLst>
            <a:outerShdw blurRad="142875" rotWithShape="0" algn="bl" dir="6720000" dist="76200">
              <a:srgbClr val="000000">
                <a:alpha val="44000"/>
              </a:srgbClr>
            </a:outerShdw>
          </a:effectLst>
        </p:spPr>
      </p:pic>
      <p:pic>
        <p:nvPicPr>
          <p:cNvPr id="384" name="Google Shape;384;p76"/>
          <p:cNvPicPr preferRelativeResize="0"/>
          <p:nvPr/>
        </p:nvPicPr>
        <p:blipFill>
          <a:blip r:embed="rId4">
            <a:alphaModFix/>
          </a:blip>
          <a:stretch>
            <a:fillRect/>
          </a:stretch>
        </p:blipFill>
        <p:spPr>
          <a:xfrm>
            <a:off x="4169388" y="3128087"/>
            <a:ext cx="3341699" cy="1331225"/>
          </a:xfrm>
          <a:prstGeom prst="rect">
            <a:avLst/>
          </a:prstGeom>
          <a:noFill/>
          <a:ln>
            <a:noFill/>
          </a:ln>
          <a:effectLst>
            <a:outerShdw blurRad="157163" rotWithShape="0" algn="bl" dir="7380000" dist="85725">
              <a:srgbClr val="242424">
                <a:alpha val="41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77"/>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 your assistant to Rasa X</a:t>
            </a:r>
            <a:endParaRPr/>
          </a:p>
        </p:txBody>
      </p:sp>
      <p:sp>
        <p:nvSpPr>
          <p:cNvPr id="390" name="Google Shape;390;p77"/>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INTEGRATED VERSION CONTROL</a:t>
            </a:r>
            <a:endParaRPr/>
          </a:p>
        </p:txBody>
      </p:sp>
      <p:sp>
        <p:nvSpPr>
          <p:cNvPr id="391" name="Google Shape;391;p77"/>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Navigate to your forked copy of the Financial Demo assistant</a:t>
            </a:r>
            <a:endParaRPr/>
          </a:p>
          <a:p>
            <a:pPr indent="-317500" lvl="0" marL="457200" rtl="0" algn="l">
              <a:spcBef>
                <a:spcPts val="1000"/>
              </a:spcBef>
              <a:spcAft>
                <a:spcPts val="0"/>
              </a:spcAft>
              <a:buSzPts val="1400"/>
              <a:buAutoNum type="arabicPeriod"/>
            </a:pPr>
            <a:r>
              <a:rPr lang="en"/>
              <a:t>Copy the SSH URL from your GitHub repository</a:t>
            </a:r>
            <a:endParaRPr/>
          </a:p>
          <a:p>
            <a:pPr indent="-317500" lvl="0" marL="457200" rtl="0" algn="l">
              <a:spcBef>
                <a:spcPts val="1000"/>
              </a:spcBef>
              <a:spcAft>
                <a:spcPts val="0"/>
              </a:spcAft>
              <a:buSzPts val="1400"/>
              <a:buAutoNum type="arabicPeriod"/>
            </a:pPr>
            <a:r>
              <a:rPr lang="en"/>
              <a:t>Connect Integrated Version Control in Rasa X</a:t>
            </a:r>
            <a:endParaRPr/>
          </a:p>
          <a:p>
            <a:pPr indent="-317500" lvl="0" marL="457200" rtl="0" algn="l">
              <a:spcBef>
                <a:spcPts val="1000"/>
              </a:spcBef>
              <a:spcAft>
                <a:spcPts val="0"/>
              </a:spcAft>
              <a:buSzPts val="1400"/>
              <a:buAutoNum type="arabicPeriod"/>
            </a:pPr>
            <a:r>
              <a:rPr lang="en"/>
              <a:t>Specify the branch you want to use as </a:t>
            </a:r>
            <a:r>
              <a:rPr b="1" lang="en"/>
              <a:t>master</a:t>
            </a:r>
            <a:endParaRPr b="1"/>
          </a:p>
          <a:p>
            <a:pPr indent="-317500" lvl="0" marL="457200" rtl="0" algn="l">
              <a:spcBef>
                <a:spcPts val="1000"/>
              </a:spcBef>
              <a:spcAft>
                <a:spcPts val="1000"/>
              </a:spcAft>
              <a:buSzPts val="1400"/>
              <a:buAutoNum type="arabicPeriod"/>
            </a:pPr>
            <a:r>
              <a:rPr lang="en"/>
              <a:t>Copy and paste the </a:t>
            </a:r>
            <a:r>
              <a:rPr lang="en"/>
              <a:t>Deploy </a:t>
            </a:r>
            <a:r>
              <a:rPr lang="en"/>
              <a:t>Key in your GitHub repository settings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78"/>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Finish Deployment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61"/>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63" name="Google Shape;263;p61"/>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CERTIFICATION WORKSHOP</a:t>
            </a:r>
            <a:endParaRPr/>
          </a:p>
        </p:txBody>
      </p:sp>
      <p:sp>
        <p:nvSpPr>
          <p:cNvPr id="264" name="Google Shape;264;p61"/>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Day 1: Deep dive into NLU and dialogue management with Rasa Open Source</a:t>
            </a:r>
            <a:endParaRPr/>
          </a:p>
          <a:p>
            <a:pPr indent="0" lvl="0" marL="0" rtl="0" algn="l">
              <a:spcBef>
                <a:spcPts val="1600"/>
              </a:spcBef>
              <a:spcAft>
                <a:spcPts val="0"/>
              </a:spcAft>
              <a:buClr>
                <a:schemeClr val="dk1"/>
              </a:buClr>
              <a:buSzPts val="1100"/>
              <a:buFont typeface="Arial"/>
              <a:buNone/>
            </a:pPr>
            <a:r>
              <a:rPr lang="en"/>
              <a:t>Day 2: Create an MVP assistant, end-to-end testing, DIET architecture, and TED policy</a:t>
            </a:r>
            <a:endParaRPr/>
          </a:p>
          <a:p>
            <a:pPr indent="0" lvl="0" marL="0" rtl="0" algn="l">
              <a:spcBef>
                <a:spcPts val="1600"/>
              </a:spcBef>
              <a:spcAft>
                <a:spcPts val="0"/>
              </a:spcAft>
              <a:buClr>
                <a:schemeClr val="dk1"/>
              </a:buClr>
              <a:buSzPts val="1100"/>
              <a:buFont typeface="Arial"/>
              <a:buNone/>
            </a:pPr>
            <a:r>
              <a:rPr lang="en"/>
              <a:t>Day 3: Adding custom actions and implementing forms</a:t>
            </a:r>
            <a:endParaRPr/>
          </a:p>
          <a:p>
            <a:pPr indent="0" lvl="0" marL="0" rtl="0" algn="l">
              <a:spcBef>
                <a:spcPts val="1600"/>
              </a:spcBef>
              <a:spcAft>
                <a:spcPts val="0"/>
              </a:spcAft>
              <a:buClr>
                <a:schemeClr val="dk1"/>
              </a:buClr>
              <a:buSzPts val="1100"/>
              <a:buFont typeface="Arial"/>
              <a:buNone/>
            </a:pPr>
            <a:r>
              <a:rPr b="1" lang="en"/>
              <a:t>Day 4: Deploying and improving your assistant using Rasa X</a:t>
            </a:r>
            <a:endParaRPr b="1"/>
          </a:p>
          <a:p>
            <a:pPr indent="0" lvl="0" marL="0" rtl="0" algn="l">
              <a:spcBef>
                <a:spcPts val="1600"/>
              </a:spcBef>
              <a:spcAft>
                <a:spcPts val="0"/>
              </a:spcAft>
              <a:buClr>
                <a:schemeClr val="dk1"/>
              </a:buClr>
              <a:buSzPts val="1100"/>
              <a:buFont typeface="Arial"/>
              <a:buNone/>
            </a:pPr>
            <a:r>
              <a:rPr lang="en"/>
              <a:t>Day 5: Recap + Q&amp;A Panel</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9"/>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left?</a:t>
            </a:r>
            <a:endParaRPr/>
          </a:p>
        </p:txBody>
      </p:sp>
      <p:sp>
        <p:nvSpPr>
          <p:cNvPr id="402" name="Google Shape;402;p79"/>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Finish Deployment</a:t>
            </a:r>
            <a:endParaRPr/>
          </a:p>
        </p:txBody>
      </p:sp>
      <p:sp>
        <p:nvSpPr>
          <p:cNvPr id="403" name="Google Shape;403;p79"/>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Update master branch from upstream repository (RasaHQ/financial-demo)</a:t>
            </a:r>
            <a:endParaRPr/>
          </a:p>
          <a:p>
            <a:pPr indent="-317500" lvl="0" marL="457200" rtl="0" algn="l">
              <a:spcBef>
                <a:spcPts val="0"/>
              </a:spcBef>
              <a:spcAft>
                <a:spcPts val="0"/>
              </a:spcAft>
              <a:buSzPts val="1400"/>
              <a:buAutoNum type="arabicPeriod"/>
            </a:pPr>
            <a:r>
              <a:rPr lang="en"/>
              <a:t>Set up the action server</a:t>
            </a:r>
            <a:endParaRPr/>
          </a:p>
          <a:p>
            <a:pPr indent="-317500" lvl="0" marL="457200" rtl="0" algn="l">
              <a:spcBef>
                <a:spcPts val="0"/>
              </a:spcBef>
              <a:spcAft>
                <a:spcPts val="0"/>
              </a:spcAft>
              <a:buSzPts val="1400"/>
              <a:buAutoNum type="arabicPeriod"/>
            </a:pPr>
            <a:r>
              <a:rPr lang="en"/>
              <a:t>Enable Duckling</a:t>
            </a:r>
            <a:endParaRPr/>
          </a:p>
          <a:p>
            <a:pPr indent="-317500" lvl="0" marL="457200" rtl="0" algn="l">
              <a:spcBef>
                <a:spcPts val="0"/>
              </a:spcBef>
              <a:spcAft>
                <a:spcPts val="0"/>
              </a:spcAft>
              <a:buSzPts val="1400"/>
              <a:buAutoNum type="arabicPeriod"/>
            </a:pPr>
            <a:r>
              <a:rPr lang="en"/>
              <a:t>Connect Telegram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80"/>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Deploying Custom Actions</a:t>
            </a:r>
            <a:endParaRPr/>
          </a:p>
        </p:txBody>
      </p:sp>
      <p:sp>
        <p:nvSpPr>
          <p:cNvPr id="409" name="Google Shape;409;p80"/>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Finish Deployment</a:t>
            </a:r>
            <a:endParaRPr/>
          </a:p>
        </p:txBody>
      </p:sp>
      <p:sp>
        <p:nvSpPr>
          <p:cNvPr id="410" name="Google Shape;410;p80"/>
          <p:cNvSpPr txBox="1"/>
          <p:nvPr>
            <p:ph idx="1" type="body"/>
          </p:nvPr>
        </p:nvSpPr>
        <p:spPr>
          <a:xfrm>
            <a:off x="235500" y="1056325"/>
            <a:ext cx="42354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it’s deployed, the assistant’s  custom action server runs in a </a:t>
            </a:r>
            <a:r>
              <a:rPr lang="en"/>
              <a:t>container</a:t>
            </a:r>
            <a:r>
              <a:rPr lang="en"/>
              <a:t>. </a:t>
            </a:r>
            <a:endParaRPr/>
          </a:p>
          <a:p>
            <a:pPr indent="0" lvl="0" marL="0" rtl="0" algn="l">
              <a:spcBef>
                <a:spcPts val="1600"/>
              </a:spcBef>
              <a:spcAft>
                <a:spcPts val="0"/>
              </a:spcAft>
              <a:buNone/>
            </a:pPr>
            <a:r>
              <a:rPr lang="en"/>
              <a:t>A </a:t>
            </a:r>
            <a:r>
              <a:rPr b="1" lang="en"/>
              <a:t>Docker image</a:t>
            </a:r>
            <a:r>
              <a:rPr lang="en"/>
              <a:t> is a blueprint for containers that are “spawned” from it.  It defines the OS and system requirements, and the dependencies the containerized application needs to run. </a:t>
            </a:r>
            <a:endParaRPr/>
          </a:p>
          <a:p>
            <a:pPr indent="0" lvl="0" marL="0" rtl="0" algn="l">
              <a:spcBef>
                <a:spcPts val="1600"/>
              </a:spcBef>
              <a:spcAft>
                <a:spcPts val="1600"/>
              </a:spcAft>
              <a:buNone/>
            </a:pPr>
            <a:r>
              <a:rPr lang="en"/>
              <a:t>The </a:t>
            </a:r>
            <a:r>
              <a:rPr b="1" lang="en"/>
              <a:t>Dockerfile</a:t>
            </a:r>
            <a:r>
              <a:rPr lang="en"/>
              <a:t> contains the instructions for building a Docker image.</a:t>
            </a:r>
            <a:endParaRPr/>
          </a:p>
        </p:txBody>
      </p:sp>
      <p:pic>
        <p:nvPicPr>
          <p:cNvPr id="411" name="Google Shape;411;p80"/>
          <p:cNvPicPr preferRelativeResize="0"/>
          <p:nvPr/>
        </p:nvPicPr>
        <p:blipFill>
          <a:blip r:embed="rId3">
            <a:alphaModFix/>
          </a:blip>
          <a:stretch>
            <a:fillRect/>
          </a:stretch>
        </p:blipFill>
        <p:spPr>
          <a:xfrm>
            <a:off x="4646725" y="952553"/>
            <a:ext cx="4235401" cy="3238384"/>
          </a:xfrm>
          <a:prstGeom prst="rect">
            <a:avLst/>
          </a:prstGeom>
          <a:noFill/>
          <a:ln>
            <a:noFill/>
          </a:ln>
          <a:effectLst>
            <a:outerShdw blurRad="57150" rotWithShape="0" algn="bl" dir="8400000" dist="123825">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81"/>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a:t>
            </a:r>
            <a:endParaRPr/>
          </a:p>
          <a:p>
            <a:pPr indent="0" lvl="0" marL="0" rtl="0" algn="ctr">
              <a:spcBef>
                <a:spcPts val="0"/>
              </a:spcBef>
              <a:spcAft>
                <a:spcPts val="0"/>
              </a:spcAft>
              <a:buNone/>
            </a:pPr>
            <a:r>
              <a:rPr lang="en"/>
              <a:t>Building the Action Server Image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82"/>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for Building the Action Server Image</a:t>
            </a:r>
            <a:endParaRPr/>
          </a:p>
        </p:txBody>
      </p:sp>
      <p:sp>
        <p:nvSpPr>
          <p:cNvPr id="422" name="Google Shape;422;p82"/>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Action Server</a:t>
            </a:r>
            <a:endParaRPr/>
          </a:p>
        </p:txBody>
      </p:sp>
      <p:sp>
        <p:nvSpPr>
          <p:cNvPr id="423" name="Google Shape;423;p82"/>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Place the Dockerfile in the base of your project directory and note the path to your actions.py file. </a:t>
            </a:r>
            <a:endParaRPr/>
          </a:p>
          <a:p>
            <a:pPr indent="-317500" lvl="0" marL="457200" rtl="0" algn="l">
              <a:spcBef>
                <a:spcPts val="0"/>
              </a:spcBef>
              <a:spcAft>
                <a:spcPts val="0"/>
              </a:spcAft>
              <a:buSzPts val="1400"/>
              <a:buAutoNum type="arabicPeriod"/>
            </a:pPr>
            <a:r>
              <a:rPr lang="en"/>
              <a:t>Run this command in the same directory as your Dockerfile:</a:t>
            </a:r>
            <a:endParaRPr/>
          </a:p>
          <a:p>
            <a:pPr indent="-317500" lvl="1" marL="914400" rtl="0" algn="l">
              <a:spcBef>
                <a:spcPts val="0"/>
              </a:spcBef>
              <a:spcAft>
                <a:spcPts val="0"/>
              </a:spcAft>
              <a:buSzPts val="1400"/>
              <a:buAutoNum type="alphaLcPeriod"/>
            </a:pPr>
            <a:r>
              <a:rPr lang="en"/>
              <a:t>docker build . -t &lt;account_username&gt;/&lt;repository_name&gt;:&lt;custom_image_tag&gt;</a:t>
            </a:r>
            <a:endParaRPr/>
          </a:p>
          <a:p>
            <a:pPr indent="-317500" lvl="0" marL="457200" rtl="0" algn="l">
              <a:spcBef>
                <a:spcPts val="0"/>
              </a:spcBef>
              <a:spcAft>
                <a:spcPts val="0"/>
              </a:spcAft>
              <a:buSzPts val="1400"/>
              <a:buAutoNum type="arabicPeriod"/>
            </a:pPr>
            <a:r>
              <a:rPr lang="en"/>
              <a:t>Push the image to the container registry</a:t>
            </a:r>
            <a:endParaRPr/>
          </a:p>
          <a:p>
            <a:pPr indent="-317500" lvl="1" marL="914400" rtl="0" algn="l">
              <a:spcBef>
                <a:spcPts val="0"/>
              </a:spcBef>
              <a:spcAft>
                <a:spcPts val="0"/>
              </a:spcAft>
              <a:buSzPts val="1400"/>
              <a:buAutoNum type="alphaLcPeriod"/>
            </a:pPr>
            <a:r>
              <a:rPr lang="en"/>
              <a:t>Log in (or log in from the Docker desktop app)</a:t>
            </a:r>
            <a:endParaRPr/>
          </a:p>
          <a:p>
            <a:pPr indent="-317500" lvl="2" marL="1371600" rtl="0" algn="l">
              <a:spcBef>
                <a:spcPts val="0"/>
              </a:spcBef>
              <a:spcAft>
                <a:spcPts val="0"/>
              </a:spcAft>
              <a:buSzPts val="1400"/>
              <a:buAutoNum type="romanLcPeriod"/>
            </a:pPr>
            <a:r>
              <a:rPr lang="en"/>
              <a:t>docker login --username &lt;account_username&gt; --password &lt;account_password&gt;</a:t>
            </a:r>
            <a:endParaRPr/>
          </a:p>
          <a:p>
            <a:pPr indent="-317500" lvl="1" marL="914400" rtl="0" algn="l">
              <a:spcBef>
                <a:spcPts val="0"/>
              </a:spcBef>
              <a:spcAft>
                <a:spcPts val="0"/>
              </a:spcAft>
              <a:buSzPts val="1400"/>
              <a:buAutoNum type="alphaLcPeriod"/>
            </a:pPr>
            <a:r>
              <a:rPr lang="en"/>
              <a:t>Push the image</a:t>
            </a:r>
            <a:endParaRPr/>
          </a:p>
          <a:p>
            <a:pPr indent="-317500" lvl="2" marL="1371600" rtl="0" algn="l">
              <a:spcBef>
                <a:spcPts val="0"/>
              </a:spcBef>
              <a:spcAft>
                <a:spcPts val="0"/>
              </a:spcAft>
              <a:buSzPts val="1400"/>
              <a:buAutoNum type="romanLcPeriod"/>
            </a:pPr>
            <a:r>
              <a:rPr lang="en"/>
              <a:t>docker push &lt;account_username&gt;/&lt;repository_name&gt;:&lt;custom_image_tag&gt;</a:t>
            </a:r>
            <a:endParaRPr/>
          </a:p>
          <a:p>
            <a:pPr indent="-317500" lvl="0" marL="457200" rtl="0" algn="l">
              <a:spcBef>
                <a:spcPts val="0"/>
              </a:spcBef>
              <a:spcAft>
                <a:spcPts val="0"/>
              </a:spcAft>
              <a:buSzPts val="1400"/>
              <a:buAutoNum type="arabicPeriod"/>
            </a:pPr>
            <a:r>
              <a:rPr lang="en"/>
              <a:t>Reference the image in your deployment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83"/>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 Settings</a:t>
            </a:r>
            <a:endParaRPr/>
          </a:p>
        </p:txBody>
      </p:sp>
      <p:sp>
        <p:nvSpPr>
          <p:cNvPr id="429" name="Google Shape;429;p83"/>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Finish Deployment</a:t>
            </a:r>
            <a:endParaRPr/>
          </a:p>
        </p:txBody>
      </p:sp>
      <p:sp>
        <p:nvSpPr>
          <p:cNvPr id="430" name="Google Shape;430;p83"/>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one line deploy script surfaces the most common deployment settings as </a:t>
            </a:r>
            <a:r>
              <a:rPr b="1" lang="en"/>
              <a:t>environment variables</a:t>
            </a:r>
            <a:r>
              <a:rPr lang="en"/>
              <a:t> that you can customize. These include variables to set your initial password, connect a messaging channel, install a specific version of Rasa X or Rasa Open Source, and more. We’ll use this method to specify the action server image, enable Duckling, and connect Telegram.</a:t>
            </a:r>
            <a:endParaRPr/>
          </a:p>
          <a:p>
            <a:pPr indent="0" lvl="0" marL="0" rtl="0" algn="l">
              <a:spcBef>
                <a:spcPts val="1600"/>
              </a:spcBef>
              <a:spcAft>
                <a:spcPts val="0"/>
              </a:spcAft>
              <a:buNone/>
            </a:pPr>
            <a:r>
              <a:rPr lang="en"/>
              <a:t>To apply the settings, run the export command to export the variable, and then run the one-line deploy script.  💡 You can use this method on a new or existing cluster (e.g. to upgrade to a new version of Rasa X)</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latin typeface="Courier New"/>
              <a:ea typeface="Courier New"/>
              <a:cs typeface="Courier New"/>
              <a:sym typeface="Courier New"/>
            </a:endParaRPr>
          </a:p>
          <a:p>
            <a:pPr indent="0" lvl="0" marL="0" rtl="0" algn="l">
              <a:spcBef>
                <a:spcPts val="1600"/>
              </a:spcBef>
              <a:spcAft>
                <a:spcPts val="1600"/>
              </a:spcAft>
              <a:buNone/>
            </a:pPr>
            <a:r>
              <a:t/>
            </a:r>
            <a:endParaRPr/>
          </a:p>
        </p:txBody>
      </p:sp>
      <p:sp>
        <p:nvSpPr>
          <p:cNvPr id="431" name="Google Shape;431;p83"/>
          <p:cNvSpPr/>
          <p:nvPr/>
        </p:nvSpPr>
        <p:spPr>
          <a:xfrm>
            <a:off x="286450" y="3063675"/>
            <a:ext cx="8394000" cy="1332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3"/>
          <p:cNvSpPr txBox="1"/>
          <p:nvPr/>
        </p:nvSpPr>
        <p:spPr>
          <a:xfrm>
            <a:off x="491950" y="3237975"/>
            <a:ext cx="7983000" cy="11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FF00"/>
                </a:solidFill>
                <a:latin typeface="Courier New"/>
                <a:ea typeface="Courier New"/>
                <a:cs typeface="Courier New"/>
                <a:sym typeface="Courier New"/>
              </a:rPr>
              <a:t>export INITIAL_USER_PASSWORD="my-safe-password"</a:t>
            </a:r>
            <a:endParaRPr>
              <a:solidFill>
                <a:srgbClr val="00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00FF00"/>
                </a:solidFill>
                <a:latin typeface="Courier New"/>
                <a:ea typeface="Courier New"/>
                <a:cs typeface="Courier New"/>
                <a:sym typeface="Courier New"/>
              </a:rPr>
              <a:t># -E flag applies environment variables from the current user for `sudo`</a:t>
            </a:r>
            <a:endParaRPr>
              <a:solidFill>
                <a:srgbClr val="00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00FF00"/>
                </a:solidFill>
                <a:latin typeface="Courier New"/>
                <a:ea typeface="Courier New"/>
                <a:cs typeface="Courier New"/>
                <a:sym typeface="Courier New"/>
              </a:rPr>
              <a:t>curl -s get-rasa-x.rasa.com | sudo -E bash</a:t>
            </a:r>
            <a:endParaRPr>
              <a:solidFill>
                <a:srgbClr val="00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00FF00"/>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00FF00"/>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84"/>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credentials from Telegram</a:t>
            </a:r>
            <a:endParaRPr/>
          </a:p>
        </p:txBody>
      </p:sp>
      <p:sp>
        <p:nvSpPr>
          <p:cNvPr id="438" name="Google Shape;438;p84"/>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Finish Deployment</a:t>
            </a:r>
            <a:endParaRPr/>
          </a:p>
        </p:txBody>
      </p:sp>
      <p:sp>
        <p:nvSpPr>
          <p:cNvPr id="439" name="Google Shape;439;p84"/>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you can connect your assistant to Telegram, you need to register your bot with Telegram and get an API token and username.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to </a:t>
            </a:r>
            <a:r>
              <a:rPr lang="en" u="sng">
                <a:solidFill>
                  <a:schemeClr val="hlink"/>
                </a:solidFill>
                <a:hlinkClick r:id="rId3"/>
              </a:rPr>
              <a:t>Bot Father</a:t>
            </a:r>
            <a:r>
              <a:rPr lang="en"/>
              <a:t> on Telegram and type /newbot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Follow the prompts to register your bot and get your API token and username</a:t>
            </a:r>
            <a:endParaRPr/>
          </a:p>
        </p:txBody>
      </p:sp>
      <p:pic>
        <p:nvPicPr>
          <p:cNvPr id="440" name="Google Shape;440;p84"/>
          <p:cNvPicPr preferRelativeResize="0"/>
          <p:nvPr/>
        </p:nvPicPr>
        <p:blipFill>
          <a:blip r:embed="rId4">
            <a:alphaModFix/>
          </a:blip>
          <a:stretch>
            <a:fillRect/>
          </a:stretch>
        </p:blipFill>
        <p:spPr>
          <a:xfrm>
            <a:off x="62275" y="2957825"/>
            <a:ext cx="5052501" cy="1606650"/>
          </a:xfrm>
          <a:prstGeom prst="rect">
            <a:avLst/>
          </a:prstGeom>
          <a:noFill/>
          <a:ln>
            <a:noFill/>
          </a:ln>
        </p:spPr>
      </p:pic>
      <p:sp>
        <p:nvSpPr>
          <p:cNvPr id="441" name="Google Shape;441;p84"/>
          <p:cNvSpPr txBox="1"/>
          <p:nvPr/>
        </p:nvSpPr>
        <p:spPr>
          <a:xfrm>
            <a:off x="5417475" y="3213150"/>
            <a:ext cx="3250500" cy="12453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 Tip: When registering your bot, the </a:t>
            </a:r>
            <a:r>
              <a:rPr b="1" lang="en">
                <a:latin typeface="Source Sans Pro"/>
                <a:ea typeface="Source Sans Pro"/>
                <a:cs typeface="Source Sans Pro"/>
                <a:sym typeface="Source Sans Pro"/>
              </a:rPr>
              <a:t>name</a:t>
            </a:r>
            <a:r>
              <a:rPr lang="en">
                <a:latin typeface="Source Sans Pro"/>
                <a:ea typeface="Source Sans Pro"/>
                <a:cs typeface="Source Sans Pro"/>
                <a:sym typeface="Source Sans Pro"/>
              </a:rPr>
              <a:t> is displayed in contact details. The </a:t>
            </a:r>
            <a:r>
              <a:rPr b="1" lang="en">
                <a:latin typeface="Source Sans Pro"/>
                <a:ea typeface="Source Sans Pro"/>
                <a:cs typeface="Source Sans Pro"/>
                <a:sym typeface="Source Sans Pro"/>
              </a:rPr>
              <a:t>username</a:t>
            </a:r>
            <a:r>
              <a:rPr lang="en">
                <a:latin typeface="Source Sans Pro"/>
                <a:ea typeface="Source Sans Pro"/>
                <a:cs typeface="Source Sans Pro"/>
                <a:sym typeface="Source Sans Pro"/>
              </a:rPr>
              <a:t> is a short name used in mentions and must end in bot.</a:t>
            </a:r>
            <a:endParaRPr>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85"/>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 Server, Duckling, Telegram</a:t>
            </a:r>
            <a:endParaRPr/>
          </a:p>
        </p:txBody>
      </p:sp>
      <p:sp>
        <p:nvSpPr>
          <p:cNvPr id="447" name="Google Shape;447;p85"/>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FINISH DEPLOYMENT</a:t>
            </a:r>
            <a:endParaRPr/>
          </a:p>
        </p:txBody>
      </p:sp>
      <p:sp>
        <p:nvSpPr>
          <p:cNvPr id="448" name="Google Shape;448;p85"/>
          <p:cNvSpPr txBox="1"/>
          <p:nvPr>
            <p:ph idx="1" type="body"/>
          </p:nvPr>
        </p:nvSpPr>
        <p:spPr>
          <a:xfrm>
            <a:off x="235500" y="915150"/>
            <a:ext cx="8520600" cy="3471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eriod"/>
            </a:pPr>
            <a:r>
              <a:rPr lang="en"/>
              <a:t>Set 5 environment variables:</a:t>
            </a:r>
            <a:endParaRPr/>
          </a:p>
          <a:p>
            <a:pPr indent="-317500" lvl="1" marL="914400" rtl="0" algn="l">
              <a:lnSpc>
                <a:spcPct val="100000"/>
              </a:lnSpc>
              <a:spcBef>
                <a:spcPts val="1600"/>
              </a:spcBef>
              <a:spcAft>
                <a:spcPts val="0"/>
              </a:spcAft>
              <a:buSzPts val="1400"/>
              <a:buAutoNum type="alphaLcPeriod"/>
            </a:pPr>
            <a:r>
              <a:rPr lang="en"/>
              <a:t>export ACTION_SERVER_IMAGE="karenwhite/dayfourdemo"</a:t>
            </a:r>
            <a:endParaRPr/>
          </a:p>
          <a:p>
            <a:pPr indent="-317500" lvl="1" marL="914400" rtl="0" algn="l">
              <a:lnSpc>
                <a:spcPct val="100000"/>
              </a:lnSpc>
              <a:spcBef>
                <a:spcPts val="1600"/>
              </a:spcBef>
              <a:spcAft>
                <a:spcPts val="0"/>
              </a:spcAft>
              <a:buSzPts val="1400"/>
              <a:buAutoNum type="alphaLcPeriod"/>
            </a:pPr>
            <a:r>
              <a:rPr lang="en"/>
              <a:t>export ACTION_SERVER_TAG="version-0.3"</a:t>
            </a:r>
            <a:endParaRPr/>
          </a:p>
          <a:p>
            <a:pPr indent="-317500" lvl="1" marL="914400" rtl="0" algn="l">
              <a:lnSpc>
                <a:spcPct val="100000"/>
              </a:lnSpc>
              <a:spcBef>
                <a:spcPts val="1600"/>
              </a:spcBef>
              <a:spcAft>
                <a:spcPts val="0"/>
              </a:spcAft>
              <a:buSzPts val="1400"/>
              <a:buAutoNum type="alphaLcPeriod"/>
            </a:pPr>
            <a:r>
              <a:rPr lang="en"/>
              <a:t>export ENABLE_DUCKLING="True"</a:t>
            </a:r>
            <a:endParaRPr/>
          </a:p>
          <a:p>
            <a:pPr indent="-317500" lvl="1" marL="914400" rtl="0" algn="l">
              <a:lnSpc>
                <a:spcPct val="100000"/>
              </a:lnSpc>
              <a:spcBef>
                <a:spcPts val="1600"/>
              </a:spcBef>
              <a:spcAft>
                <a:spcPts val="0"/>
              </a:spcAft>
              <a:buSzPts val="1400"/>
              <a:buAutoNum type="alphaLcPeriod"/>
            </a:pPr>
            <a:r>
              <a:rPr lang="en"/>
              <a:t>export RASA_VERSION="1.10.0"</a:t>
            </a:r>
            <a:endParaRPr/>
          </a:p>
          <a:p>
            <a:pPr indent="-317500" lvl="1" marL="914400" rtl="0" algn="l">
              <a:lnSpc>
                <a:spcPct val="100000"/>
              </a:lnSpc>
              <a:spcBef>
                <a:spcPts val="1600"/>
              </a:spcBef>
              <a:spcAft>
                <a:spcPts val="0"/>
              </a:spcAft>
              <a:buSzPts val="1400"/>
              <a:buAutoNum type="alphaLcPeriod"/>
            </a:pPr>
            <a:r>
              <a:rPr lang="en"/>
              <a:t>e</a:t>
            </a:r>
            <a:r>
              <a:rPr lang="en"/>
              <a:t>xport ADDITIONAL_CHANNEL_CREDENTIALS="telegram.access_token='&lt;your token&gt;',telegram.verify='username',telegram.webhook_url='https://&lt;yourdomain&gt;.com/webhooks/telegram/webhook/'"</a:t>
            </a:r>
            <a:endParaRPr/>
          </a:p>
          <a:p>
            <a:pPr indent="-317500" lvl="0" marL="457200" rtl="0" algn="l">
              <a:lnSpc>
                <a:spcPct val="100000"/>
              </a:lnSpc>
              <a:spcBef>
                <a:spcPts val="0"/>
              </a:spcBef>
              <a:spcAft>
                <a:spcPts val="0"/>
              </a:spcAft>
              <a:buSzPts val="1400"/>
              <a:buAutoNum type="arabicPeriod"/>
            </a:pPr>
            <a:r>
              <a:rPr lang="en"/>
              <a:t>Run the one-line deploy script to apply the environment variables</a:t>
            </a:r>
            <a:endParaRPr/>
          </a:p>
          <a:p>
            <a:pPr indent="-317500" lvl="1" marL="914400" rtl="0" algn="l">
              <a:lnSpc>
                <a:spcPct val="100000"/>
              </a:lnSpc>
              <a:spcBef>
                <a:spcPts val="1600"/>
              </a:spcBef>
              <a:spcAft>
                <a:spcPts val="0"/>
              </a:spcAft>
              <a:buSzPts val="1400"/>
              <a:buAutoNum type="alphaLcPeriod"/>
            </a:pPr>
            <a:r>
              <a:rPr lang="en"/>
              <a:t>curl -s get-rasa-x.rasa.com | sudo -E bash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86"/>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Checking the status of your cluster</a:t>
            </a:r>
            <a:endParaRPr/>
          </a:p>
        </p:txBody>
      </p:sp>
      <p:sp>
        <p:nvSpPr>
          <p:cNvPr id="454" name="Google Shape;454;p86"/>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Finish Deployment</a:t>
            </a:r>
            <a:endParaRPr/>
          </a:p>
        </p:txBody>
      </p:sp>
      <p:graphicFrame>
        <p:nvGraphicFramePr>
          <p:cNvPr id="455" name="Google Shape;455;p86"/>
          <p:cNvGraphicFramePr/>
          <p:nvPr/>
        </p:nvGraphicFramePr>
        <p:xfrm>
          <a:off x="952500" y="1809750"/>
          <a:ext cx="3000000" cy="3000000"/>
        </p:xfrm>
        <a:graphic>
          <a:graphicData uri="http://schemas.openxmlformats.org/drawingml/2006/table">
            <a:tbl>
              <a:tblPr>
                <a:noFill/>
                <a:tableStyleId>{1FEC0592-9EB1-4A07-89DF-FA70673FD9D2}</a:tableStyleId>
              </a:tblPr>
              <a:tblGrid>
                <a:gridCol w="3619500"/>
                <a:gridCol w="3619500"/>
              </a:tblGrid>
              <a:tr h="381000">
                <a:tc>
                  <a:txBody>
                    <a:bodyPr/>
                    <a:lstStyle/>
                    <a:p>
                      <a:pPr indent="0" lvl="0" marL="0" rtl="0" algn="l">
                        <a:spcBef>
                          <a:spcPts val="0"/>
                        </a:spcBef>
                        <a:spcAft>
                          <a:spcPts val="0"/>
                        </a:spcAft>
                        <a:buNone/>
                      </a:pPr>
                      <a:r>
                        <a:rPr lang="en"/>
                        <a:t>k</a:t>
                      </a:r>
                      <a:r>
                        <a:rPr lang="en"/>
                        <a:t>ubectl get pods</a:t>
                      </a:r>
                      <a:endParaRPr/>
                    </a:p>
                  </a:txBody>
                  <a:tcPr marT="91425" marB="91425" marR="91425" marL="91425"/>
                </a:tc>
                <a:tc>
                  <a:txBody>
                    <a:bodyPr/>
                    <a:lstStyle/>
                    <a:p>
                      <a:pPr indent="0" lvl="0" marL="0" rtl="0" algn="l">
                        <a:spcBef>
                          <a:spcPts val="0"/>
                        </a:spcBef>
                        <a:spcAft>
                          <a:spcPts val="0"/>
                        </a:spcAft>
                        <a:buNone/>
                      </a:pPr>
                      <a:r>
                        <a:rPr lang="en"/>
                        <a:t>Lists the pods running in the k8s cluster, along with status</a:t>
                      </a:r>
                      <a:endParaRPr/>
                    </a:p>
                  </a:txBody>
                  <a:tcPr marT="91425" marB="91425" marR="91425" marL="91425"/>
                </a:tc>
              </a:tr>
              <a:tr h="381000">
                <a:tc>
                  <a:txBody>
                    <a:bodyPr/>
                    <a:lstStyle/>
                    <a:p>
                      <a:pPr indent="0" lvl="0" marL="0" rtl="0" algn="l">
                        <a:spcBef>
                          <a:spcPts val="0"/>
                        </a:spcBef>
                        <a:spcAft>
                          <a:spcPts val="0"/>
                        </a:spcAft>
                        <a:buNone/>
                      </a:pPr>
                      <a:r>
                        <a:rPr lang="en"/>
                        <a:t>k</a:t>
                      </a:r>
                      <a:r>
                        <a:rPr lang="en"/>
                        <a:t>ubectl logs &lt;service name&gt;</a:t>
                      </a:r>
                      <a:br>
                        <a:rPr lang="en"/>
                      </a:br>
                      <a:endParaRPr/>
                    </a:p>
                    <a:p>
                      <a:pPr indent="0" lvl="0" marL="0" rtl="0" algn="l">
                        <a:spcBef>
                          <a:spcPts val="0"/>
                        </a:spcBef>
                        <a:spcAft>
                          <a:spcPts val="0"/>
                        </a:spcAft>
                        <a:buNone/>
                      </a:pPr>
                      <a:r>
                        <a:rPr lang="en"/>
                        <a:t>e</a:t>
                      </a:r>
                      <a:r>
                        <a:rPr lang="en"/>
                        <a:t>xample:</a:t>
                      </a:r>
                      <a:br>
                        <a:rPr lang="en"/>
                      </a:br>
                      <a:r>
                        <a:rPr lang="en"/>
                        <a:t>k</a:t>
                      </a:r>
                      <a:r>
                        <a:rPr lang="en"/>
                        <a:t>ubectl logs rasa-app-55b866cd99-k6nqp</a:t>
                      </a:r>
                      <a:endParaRPr/>
                    </a:p>
                  </a:txBody>
                  <a:tcPr marT="91425" marB="91425" marR="91425" marL="91425"/>
                </a:tc>
                <a:tc>
                  <a:txBody>
                    <a:bodyPr/>
                    <a:lstStyle/>
                    <a:p>
                      <a:pPr indent="0" lvl="0" marL="0" rtl="0" algn="l">
                        <a:spcBef>
                          <a:spcPts val="0"/>
                        </a:spcBef>
                        <a:spcAft>
                          <a:spcPts val="0"/>
                        </a:spcAft>
                        <a:buNone/>
                      </a:pPr>
                      <a:r>
                        <a:rPr lang="en"/>
                        <a:t>List the logs for a single pod, for example, the action server</a:t>
                      </a:r>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87"/>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to your bot on Telegram!</a:t>
            </a:r>
            <a:endParaRPr/>
          </a:p>
        </p:txBody>
      </p:sp>
      <p:sp>
        <p:nvSpPr>
          <p:cNvPr id="461" name="Google Shape;461;p87"/>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Finish Deployment</a:t>
            </a:r>
            <a:endParaRPr/>
          </a:p>
        </p:txBody>
      </p:sp>
      <p:sp>
        <p:nvSpPr>
          <p:cNvPr id="462" name="Google Shape;462;p87"/>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Visit </a:t>
            </a:r>
            <a:r>
              <a:rPr lang="en" u="sng">
                <a:solidFill>
                  <a:schemeClr val="hlink"/>
                </a:solidFill>
                <a:hlinkClick r:id="rId3"/>
              </a:rPr>
              <a:t>https://web.telegram.org/#/im?p=@your_bot_name</a:t>
            </a:r>
            <a:r>
              <a:rPr lang="en"/>
              <a:t> and test your new messaging channel!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88"/>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Rasa X Tour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62"/>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get help</a:t>
            </a:r>
            <a:endParaRPr/>
          </a:p>
        </p:txBody>
      </p:sp>
      <p:sp>
        <p:nvSpPr>
          <p:cNvPr id="270" name="Google Shape;270;p62"/>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CERTIFICATION WORKSHOP</a:t>
            </a:r>
            <a:endParaRPr/>
          </a:p>
        </p:txBody>
      </p:sp>
      <p:sp>
        <p:nvSpPr>
          <p:cNvPr id="271" name="Google Shape;271;p62"/>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Please ask your questions in the </a:t>
            </a:r>
            <a:r>
              <a:rPr b="1" lang="en"/>
              <a:t>#workshop-help</a:t>
            </a:r>
            <a:r>
              <a:rPr lang="en"/>
              <a:t> Slack channel rather than the Zoom chat. Slack is the place the Rasa team will be monitoring most closely.</a:t>
            </a:r>
            <a:endParaRPr/>
          </a:p>
          <a:p>
            <a:pPr indent="-317500" lvl="1" marL="914400" rtl="0" algn="l">
              <a:spcBef>
                <a:spcPts val="0"/>
              </a:spcBef>
              <a:spcAft>
                <a:spcPts val="0"/>
              </a:spcAft>
              <a:buSzPts val="1400"/>
              <a:buChar char="○"/>
            </a:pPr>
            <a:r>
              <a:rPr lang="en"/>
              <a:t>Karen, Mady, and Juste will be in Slack answering questions, as well as Arjaan, Ella, and Greg from our Customer Success Engineering team</a:t>
            </a:r>
            <a:endParaRPr/>
          </a:p>
          <a:p>
            <a:pPr indent="-317500" lvl="0" marL="457200" rtl="0" algn="l">
              <a:spcBef>
                <a:spcPts val="1000"/>
              </a:spcBef>
              <a:spcAft>
                <a:spcPts val="0"/>
              </a:spcAft>
              <a:buSzPts val="1400"/>
              <a:buChar char="●"/>
            </a:pPr>
            <a:r>
              <a:rPr lang="en"/>
              <a:t>Monday - Thursday the Rasa team will be dedicating time to answering your questions in Slack from 4pm - 6:00 pm Central European Time</a:t>
            </a:r>
            <a:endParaRPr/>
          </a:p>
          <a:p>
            <a:pPr indent="-317500" lvl="1" marL="914400" rtl="0" algn="l">
              <a:spcBef>
                <a:spcPts val="0"/>
              </a:spcBef>
              <a:spcAft>
                <a:spcPts val="0"/>
              </a:spcAft>
              <a:buSzPts val="1400"/>
              <a:buChar char="○"/>
            </a:pPr>
            <a:r>
              <a:rPr lang="en"/>
              <a:t>Feel free to ask questions outside of these hours, but responses may be a little slower</a:t>
            </a:r>
            <a:endParaRPr/>
          </a:p>
          <a:p>
            <a:pPr indent="-317500" lvl="0" marL="457200" rtl="0" algn="l">
              <a:spcBef>
                <a:spcPts val="1000"/>
              </a:spcBef>
              <a:spcAft>
                <a:spcPts val="0"/>
              </a:spcAft>
              <a:buSzPts val="1400"/>
              <a:buChar char="●"/>
            </a:pPr>
            <a:r>
              <a:rPr lang="en"/>
              <a:t>A note on time zones:</a:t>
            </a:r>
            <a:endParaRPr/>
          </a:p>
          <a:p>
            <a:pPr indent="-317500" lvl="1" marL="914400" rtl="0" algn="l">
              <a:spcBef>
                <a:spcPts val="0"/>
              </a:spcBef>
              <a:spcAft>
                <a:spcPts val="0"/>
              </a:spcAft>
              <a:buSzPts val="1400"/>
              <a:buChar char="○"/>
            </a:pPr>
            <a:r>
              <a:rPr lang="en"/>
              <a:t>The Rasa team is based across the US and in Berlin. We’ll do our best to answer questions within team members’ working hours, but please keep in mind, some discussions may need to take place async rather than in real time.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89"/>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Rasa X turns conversations into training data</a:t>
            </a:r>
            <a:endParaRPr/>
          </a:p>
        </p:txBody>
      </p:sp>
      <p:sp>
        <p:nvSpPr>
          <p:cNvPr id="473" name="Google Shape;473;p89"/>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X Tour</a:t>
            </a:r>
            <a:endParaRPr/>
          </a:p>
        </p:txBody>
      </p:sp>
      <p:sp>
        <p:nvSpPr>
          <p:cNvPr id="474" name="Google Shape;474;p89"/>
          <p:cNvSpPr txBox="1"/>
          <p:nvPr/>
        </p:nvSpPr>
        <p:spPr>
          <a:xfrm>
            <a:off x="7762648" y="375780"/>
            <a:ext cx="1078013" cy="79042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FFFF"/>
              </a:solidFill>
              <a:latin typeface="Source Sans Pro"/>
              <a:ea typeface="Source Sans Pro"/>
              <a:cs typeface="Source Sans Pro"/>
              <a:sym typeface="Source Sans Pro"/>
            </a:endParaRPr>
          </a:p>
        </p:txBody>
      </p:sp>
      <p:sp>
        <p:nvSpPr>
          <p:cNvPr id="475" name="Google Shape;475;p89"/>
          <p:cNvSpPr txBox="1"/>
          <p:nvPr/>
        </p:nvSpPr>
        <p:spPr>
          <a:xfrm>
            <a:off x="10311113" y="655525"/>
            <a:ext cx="1823700" cy="14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rgbClr val="FFFFFF"/>
                </a:solidFill>
                <a:latin typeface="Source Sans Pro"/>
                <a:ea typeface="Source Sans Pro"/>
                <a:cs typeface="Source Sans Pro"/>
                <a:sym typeface="Source Sans Pro"/>
              </a:rPr>
              <a:t>Review Conversations</a:t>
            </a:r>
            <a:endParaRPr b="1"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b="1" sz="12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b="1" lang="en" sz="1200">
                <a:solidFill>
                  <a:srgbClr val="FFFFFF"/>
                </a:solidFill>
                <a:latin typeface="Source Sans Pro"/>
                <a:ea typeface="Source Sans Pro"/>
                <a:cs typeface="Source Sans Pro"/>
                <a:sym typeface="Source Sans Pro"/>
              </a:rPr>
              <a:t>See what users are saying to your bot</a:t>
            </a:r>
            <a:endParaRPr>
              <a:latin typeface="Source Sans Pro"/>
              <a:ea typeface="Source Sans Pro"/>
              <a:cs typeface="Source Sans Pro"/>
              <a:sym typeface="Source Sans Pro"/>
            </a:endParaRPr>
          </a:p>
        </p:txBody>
      </p:sp>
      <p:sp>
        <p:nvSpPr>
          <p:cNvPr id="476" name="Google Shape;476;p89"/>
          <p:cNvSpPr txBox="1"/>
          <p:nvPr/>
        </p:nvSpPr>
        <p:spPr>
          <a:xfrm>
            <a:off x="12969850" y="655550"/>
            <a:ext cx="1892700" cy="14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rgbClr val="FFFFFF"/>
                </a:solidFill>
                <a:latin typeface="Source Sans Pro"/>
                <a:ea typeface="Source Sans Pro"/>
                <a:cs typeface="Source Sans Pro"/>
                <a:sym typeface="Source Sans Pro"/>
              </a:rPr>
              <a:t>Manage Training Data</a:t>
            </a:r>
            <a:endParaRPr b="1"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b="1" sz="12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b="1" lang="en" sz="1200">
                <a:solidFill>
                  <a:srgbClr val="FFFFFF"/>
                </a:solidFill>
                <a:latin typeface="Source Sans Pro"/>
                <a:ea typeface="Source Sans Pro"/>
                <a:cs typeface="Source Sans Pro"/>
                <a:sym typeface="Source Sans Pro"/>
              </a:rPr>
              <a:t>Annotate training data and add new examples</a:t>
            </a:r>
            <a:endParaRPr>
              <a:latin typeface="Source Sans Pro"/>
              <a:ea typeface="Source Sans Pro"/>
              <a:cs typeface="Source Sans Pro"/>
              <a:sym typeface="Source Sans Pro"/>
            </a:endParaRPr>
          </a:p>
        </p:txBody>
      </p:sp>
      <p:sp>
        <p:nvSpPr>
          <p:cNvPr id="477" name="Google Shape;477;p89"/>
          <p:cNvSpPr/>
          <p:nvPr/>
        </p:nvSpPr>
        <p:spPr>
          <a:xfrm>
            <a:off x="129850" y="1695875"/>
            <a:ext cx="1482300" cy="9882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9"/>
          <p:cNvSpPr txBox="1"/>
          <p:nvPr/>
        </p:nvSpPr>
        <p:spPr>
          <a:xfrm>
            <a:off x="319900" y="1911575"/>
            <a:ext cx="11022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Messaging channels</a:t>
            </a:r>
            <a:endParaRPr>
              <a:latin typeface="Source Sans Pro"/>
              <a:ea typeface="Source Sans Pro"/>
              <a:cs typeface="Source Sans Pro"/>
              <a:sym typeface="Source Sans Pro"/>
            </a:endParaRPr>
          </a:p>
        </p:txBody>
      </p:sp>
      <p:sp>
        <p:nvSpPr>
          <p:cNvPr id="479" name="Google Shape;479;p89"/>
          <p:cNvSpPr/>
          <p:nvPr/>
        </p:nvSpPr>
        <p:spPr>
          <a:xfrm>
            <a:off x="1737975" y="1761725"/>
            <a:ext cx="1844400" cy="922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9"/>
          <p:cNvSpPr txBox="1"/>
          <p:nvPr/>
        </p:nvSpPr>
        <p:spPr>
          <a:xfrm>
            <a:off x="2183175" y="2022425"/>
            <a:ext cx="13992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Conversations</a:t>
            </a:r>
            <a:endParaRPr>
              <a:latin typeface="Source Sans Pro"/>
              <a:ea typeface="Source Sans Pro"/>
              <a:cs typeface="Source Sans Pro"/>
              <a:sym typeface="Source Sans Pro"/>
            </a:endParaRPr>
          </a:p>
        </p:txBody>
      </p:sp>
      <p:sp>
        <p:nvSpPr>
          <p:cNvPr id="481" name="Google Shape;481;p89"/>
          <p:cNvSpPr/>
          <p:nvPr/>
        </p:nvSpPr>
        <p:spPr>
          <a:xfrm>
            <a:off x="3708213" y="1268975"/>
            <a:ext cx="1581000" cy="2102700"/>
          </a:xfrm>
          <a:prstGeom prst="can">
            <a:avLst>
              <a:gd fmla="val 25000" name="adj"/>
            </a:avLst>
          </a:prstGeom>
          <a:solidFill>
            <a:srgbClr val="5A17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2" name="Google Shape;482;p89"/>
          <p:cNvSpPr txBox="1"/>
          <p:nvPr/>
        </p:nvSpPr>
        <p:spPr>
          <a:xfrm>
            <a:off x="3956788" y="2091925"/>
            <a:ext cx="11022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Rasa X</a:t>
            </a:r>
            <a:endParaRPr b="1" sz="2400">
              <a:solidFill>
                <a:srgbClr val="FFFFFF"/>
              </a:solidFill>
              <a:latin typeface="Source Sans Pro"/>
              <a:ea typeface="Source Sans Pro"/>
              <a:cs typeface="Source Sans Pro"/>
              <a:sym typeface="Source Sans Pro"/>
            </a:endParaRPr>
          </a:p>
        </p:txBody>
      </p:sp>
      <p:sp>
        <p:nvSpPr>
          <p:cNvPr id="483" name="Google Shape;483;p89"/>
          <p:cNvSpPr/>
          <p:nvPr/>
        </p:nvSpPr>
        <p:spPr>
          <a:xfrm>
            <a:off x="7477559" y="1695875"/>
            <a:ext cx="1482300" cy="987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9"/>
          <p:cNvSpPr txBox="1"/>
          <p:nvPr/>
        </p:nvSpPr>
        <p:spPr>
          <a:xfrm>
            <a:off x="7600850" y="1911575"/>
            <a:ext cx="12357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Share your bot</a:t>
            </a:r>
            <a:endParaRPr>
              <a:latin typeface="Source Sans Pro"/>
              <a:ea typeface="Source Sans Pro"/>
              <a:cs typeface="Source Sans Pro"/>
              <a:sym typeface="Source Sans Pro"/>
            </a:endParaRPr>
          </a:p>
        </p:txBody>
      </p:sp>
      <p:sp>
        <p:nvSpPr>
          <p:cNvPr id="485" name="Google Shape;485;p89"/>
          <p:cNvSpPr/>
          <p:nvPr/>
        </p:nvSpPr>
        <p:spPr>
          <a:xfrm flipH="1">
            <a:off x="5461175" y="1761725"/>
            <a:ext cx="1844400" cy="922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9"/>
          <p:cNvSpPr txBox="1"/>
          <p:nvPr/>
        </p:nvSpPr>
        <p:spPr>
          <a:xfrm>
            <a:off x="5610175" y="2022425"/>
            <a:ext cx="13992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Conversations</a:t>
            </a:r>
            <a:endParaRPr>
              <a:latin typeface="Source Sans Pro"/>
              <a:ea typeface="Source Sans Pro"/>
              <a:cs typeface="Source Sans Pro"/>
              <a:sym typeface="Source Sans Pro"/>
            </a:endParaRPr>
          </a:p>
        </p:txBody>
      </p:sp>
      <p:sp>
        <p:nvSpPr>
          <p:cNvPr id="487" name="Google Shape;487;p89"/>
          <p:cNvSpPr txBox="1"/>
          <p:nvPr/>
        </p:nvSpPr>
        <p:spPr>
          <a:xfrm>
            <a:off x="1631100" y="3640525"/>
            <a:ext cx="5881800" cy="9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C3951"/>
                </a:solidFill>
                <a:latin typeface="Source Sans Pro"/>
                <a:ea typeface="Source Sans Pro"/>
                <a:cs typeface="Source Sans Pro"/>
                <a:sym typeface="Source Sans Pro"/>
              </a:rPr>
              <a:t>Review 👁️‍🗨️ Annotate ✏️ Improve 💪</a:t>
            </a:r>
            <a:endParaRPr sz="3000">
              <a:solidFill>
                <a:srgbClr val="2C3951"/>
              </a:solidFill>
              <a:latin typeface="Source Sans Pro"/>
              <a:ea typeface="Source Sans Pro"/>
              <a:cs typeface="Source Sans Pro"/>
              <a:sym typeface="Source Sans Pro"/>
            </a:endParaRPr>
          </a:p>
        </p:txBody>
      </p:sp>
      <p:sp>
        <p:nvSpPr>
          <p:cNvPr id="488" name="Google Shape;488;p89"/>
          <p:cNvSpPr txBox="1"/>
          <p:nvPr/>
        </p:nvSpPr>
        <p:spPr>
          <a:xfrm>
            <a:off x="509200" y="1028663"/>
            <a:ext cx="7236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Source Sans Pro"/>
                <a:ea typeface="Source Sans Pro"/>
                <a:cs typeface="Source Sans Pro"/>
                <a:sym typeface="Source Sans Pro"/>
              </a:rPr>
              <a:t>🤖</a:t>
            </a:r>
            <a:endParaRPr sz="3600">
              <a:latin typeface="Source Sans Pro"/>
              <a:ea typeface="Source Sans Pro"/>
              <a:cs typeface="Source Sans Pro"/>
              <a:sym typeface="Source Sans Pro"/>
            </a:endParaRPr>
          </a:p>
        </p:txBody>
      </p:sp>
      <p:sp>
        <p:nvSpPr>
          <p:cNvPr id="489" name="Google Shape;489;p89"/>
          <p:cNvSpPr txBox="1"/>
          <p:nvPr/>
        </p:nvSpPr>
        <p:spPr>
          <a:xfrm>
            <a:off x="7862450" y="1028663"/>
            <a:ext cx="7125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90"/>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Conversations &gt; Synthetic Data</a:t>
            </a:r>
            <a:endParaRPr/>
          </a:p>
        </p:txBody>
      </p:sp>
      <p:sp>
        <p:nvSpPr>
          <p:cNvPr id="495" name="Google Shape;495;p90"/>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X Tour</a:t>
            </a:r>
            <a:endParaRPr/>
          </a:p>
        </p:txBody>
      </p:sp>
      <p:sp>
        <p:nvSpPr>
          <p:cNvPr id="496" name="Google Shape;496;p90"/>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development, training data is created by:</a:t>
            </a:r>
            <a:endParaRPr/>
          </a:p>
          <a:p>
            <a:pPr indent="-317500" lvl="0" marL="457200" rtl="0" algn="l">
              <a:spcBef>
                <a:spcPts val="1600"/>
              </a:spcBef>
              <a:spcAft>
                <a:spcPts val="0"/>
              </a:spcAft>
              <a:buSzPts val="1400"/>
              <a:buChar char="●"/>
            </a:pPr>
            <a:r>
              <a:rPr lang="en"/>
              <a:t>Writing down hypothetical conversations and training examples</a:t>
            </a:r>
            <a:endParaRPr/>
          </a:p>
          <a:p>
            <a:pPr indent="-317500" lvl="0" marL="457200" rtl="0" algn="l">
              <a:spcBef>
                <a:spcPts val="0"/>
              </a:spcBef>
              <a:spcAft>
                <a:spcPts val="0"/>
              </a:spcAft>
              <a:buSzPts val="1400"/>
              <a:buChar char="●"/>
            </a:pPr>
            <a:r>
              <a:rPr lang="en"/>
              <a:t>Studying existing chat transcripts or knowledge bases</a:t>
            </a:r>
            <a:endParaRPr/>
          </a:p>
          <a:p>
            <a:pPr indent="-317500" lvl="0" marL="457200" rtl="0" algn="l">
              <a:spcBef>
                <a:spcPts val="0"/>
              </a:spcBef>
              <a:spcAft>
                <a:spcPts val="0"/>
              </a:spcAft>
              <a:buSzPts val="1400"/>
              <a:buChar char="●"/>
            </a:pPr>
            <a:r>
              <a:rPr lang="en"/>
              <a:t>Consulting subject matter experts</a:t>
            </a:r>
            <a:endParaRPr/>
          </a:p>
          <a:p>
            <a:pPr indent="0" lvl="0" marL="0" rtl="0" algn="l">
              <a:spcBef>
                <a:spcPts val="1600"/>
              </a:spcBef>
              <a:spcAft>
                <a:spcPts val="0"/>
              </a:spcAft>
              <a:buNone/>
            </a:pPr>
            <a:r>
              <a:rPr lang="en"/>
              <a:t>That’s a great start, but all of those scenarios are based on human:human conversations. </a:t>
            </a:r>
            <a:endParaRPr/>
          </a:p>
          <a:p>
            <a:pPr indent="0" lvl="0" marL="0" rtl="0" algn="l">
              <a:spcBef>
                <a:spcPts val="1600"/>
              </a:spcBef>
              <a:spcAft>
                <a:spcPts val="0"/>
              </a:spcAft>
              <a:buNone/>
            </a:pPr>
            <a:r>
              <a:rPr lang="en"/>
              <a:t>Human:bot conversations have different patterns - users say different things when they are talking to a bot. </a:t>
            </a:r>
            <a:endParaRPr/>
          </a:p>
          <a:p>
            <a:pPr indent="0" lvl="0" marL="0" rtl="0" algn="ctr">
              <a:spcBef>
                <a:spcPts val="1600"/>
              </a:spcBef>
              <a:spcAft>
                <a:spcPts val="1600"/>
              </a:spcAft>
              <a:buNone/>
            </a:pPr>
            <a:r>
              <a:rPr i="1" lang="en" sz="2400"/>
              <a:t>The best training data is generated from the assistant’s </a:t>
            </a:r>
            <a:br>
              <a:rPr i="1" lang="en" sz="2400"/>
            </a:br>
            <a:r>
              <a:rPr b="1" i="1" lang="en" sz="2400"/>
              <a:t>actual conversations</a:t>
            </a:r>
            <a:endParaRPr b="1" i="1"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91"/>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Conversation Driven Development (CDD)</a:t>
            </a:r>
            <a:endParaRPr/>
          </a:p>
        </p:txBody>
      </p:sp>
      <p:sp>
        <p:nvSpPr>
          <p:cNvPr id="502" name="Google Shape;502;p91"/>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Stages</a:t>
            </a:r>
            <a:endParaRPr/>
          </a:p>
        </p:txBody>
      </p:sp>
      <p:sp>
        <p:nvSpPr>
          <p:cNvPr id="503" name="Google Shape;503;p91"/>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challenge</a:t>
            </a:r>
            <a:endParaRPr b="1"/>
          </a:p>
          <a:p>
            <a:pPr indent="0" lvl="0" marL="0" rtl="0" algn="l">
              <a:spcBef>
                <a:spcPts val="1600"/>
              </a:spcBef>
              <a:spcAft>
                <a:spcPts val="0"/>
              </a:spcAft>
              <a:buNone/>
            </a:pPr>
            <a:r>
              <a:rPr lang="en"/>
              <a:t>When developing assistants, it’s impossible to anticipate all of the things your users might say.</a:t>
            </a:r>
            <a:endParaRPr/>
          </a:p>
          <a:p>
            <a:pPr indent="0" lvl="0" marL="0" rtl="0" algn="l">
              <a:spcBef>
                <a:spcPts val="1600"/>
              </a:spcBef>
              <a:spcAft>
                <a:spcPts val="0"/>
              </a:spcAft>
              <a:buNone/>
            </a:pPr>
            <a:r>
              <a:rPr b="1" lang="en"/>
              <a:t>The approach</a:t>
            </a:r>
            <a:endParaRPr b="1"/>
          </a:p>
          <a:p>
            <a:pPr indent="0" lvl="0" marL="0" rtl="0" algn="l">
              <a:spcBef>
                <a:spcPts val="1600"/>
              </a:spcBef>
              <a:spcAft>
                <a:spcPts val="0"/>
              </a:spcAft>
              <a:buNone/>
            </a:pPr>
            <a:r>
              <a:rPr lang="en"/>
              <a:t>A user-centric </a:t>
            </a:r>
            <a:r>
              <a:rPr lang="en"/>
              <a:t>process: listening to your users and using those insights to improve your AI assistant.</a:t>
            </a:r>
            <a:endParaRPr/>
          </a:p>
          <a:p>
            <a:pPr indent="0" lvl="0" marL="0" rtl="0" algn="l">
              <a:spcBef>
                <a:spcPts val="1600"/>
              </a:spcBef>
              <a:spcAft>
                <a:spcPts val="0"/>
              </a:spcAft>
              <a:buNone/>
            </a:pPr>
            <a:r>
              <a:rPr b="1" lang="en"/>
              <a:t>Principles</a:t>
            </a:r>
            <a:endParaRPr b="1"/>
          </a:p>
          <a:p>
            <a:pPr indent="0" lvl="0" marL="0" rtl="0" algn="l">
              <a:spcBef>
                <a:spcPts val="1600"/>
              </a:spcBef>
              <a:spcAft>
                <a:spcPts val="0"/>
              </a:spcAft>
              <a:buNone/>
            </a:pPr>
            <a:r>
              <a:rPr lang="en"/>
              <a:t>Prototype, Read, Annotate, Test, Track, Fix</a:t>
            </a:r>
            <a:endParaRPr/>
          </a:p>
          <a:p>
            <a:pPr indent="0" lvl="0" marL="0" rtl="0" algn="l">
              <a:spcBef>
                <a:spcPts val="1600"/>
              </a:spcBef>
              <a:spcAft>
                <a:spcPts val="1600"/>
              </a:spcAft>
              <a:buNone/>
            </a:pPr>
            <a:r>
              <a:rPr lang="en"/>
              <a:t>Blog post: </a:t>
            </a:r>
            <a:r>
              <a:rPr lang="en" u="sng">
                <a:solidFill>
                  <a:schemeClr val="hlink"/>
                </a:solidFill>
                <a:hlinkClick r:id="rId3"/>
              </a:rPr>
              <a:t>Conversation-Driven Development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92"/>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Yesterday we shared a link to test the Financial Demo Bot….</a:t>
            </a:r>
            <a:endParaRPr/>
          </a:p>
        </p:txBody>
      </p:sp>
      <p:sp>
        <p:nvSpPr>
          <p:cNvPr id="509" name="Google Shape;509;p92"/>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X Tour</a:t>
            </a:r>
            <a:endParaRPr/>
          </a:p>
        </p:txBody>
      </p:sp>
      <p:sp>
        <p:nvSpPr>
          <p:cNvPr id="510" name="Google Shape;510;p92"/>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Let’s see how the assistant did, and walk through how to review conversations in Rasa X!</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93"/>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Wow. </a:t>
            </a:r>
            <a:r>
              <a:rPr lang="en"/>
              <a:t>It struggled. </a:t>
            </a:r>
            <a:r>
              <a:rPr lang="en"/>
              <a:t>Assistants always do in the beginning</a:t>
            </a:r>
            <a:endParaRPr/>
          </a:p>
        </p:txBody>
      </p:sp>
      <p:sp>
        <p:nvSpPr>
          <p:cNvPr id="516" name="Google Shape;516;p93"/>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GIVE TO USERS ASAP</a:t>
            </a:r>
            <a:endParaRPr/>
          </a:p>
        </p:txBody>
      </p:sp>
      <p:sp>
        <p:nvSpPr>
          <p:cNvPr id="517" name="Google Shape;517;p93"/>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You can’t anticipate how users will interact with your assistant</a:t>
            </a:r>
            <a:endParaRPr/>
          </a:p>
          <a:p>
            <a:pPr indent="-317500" lvl="0" marL="457200" rtl="0" algn="l">
              <a:spcBef>
                <a:spcPts val="1000"/>
              </a:spcBef>
              <a:spcAft>
                <a:spcPts val="0"/>
              </a:spcAft>
              <a:buSzPts val="1400"/>
              <a:buChar char="●"/>
            </a:pPr>
            <a:r>
              <a:rPr lang="en"/>
              <a:t>Expect your assistant to make mistakes when you first share it with users, no matter how much you design</a:t>
            </a:r>
            <a:endParaRPr/>
          </a:p>
          <a:p>
            <a:pPr indent="-317500" lvl="0" marL="457200" rtl="0" algn="l">
              <a:spcBef>
                <a:spcPts val="1000"/>
              </a:spcBef>
              <a:spcAft>
                <a:spcPts val="0"/>
              </a:spcAft>
              <a:buSzPts val="1400"/>
              <a:buChar char="●"/>
            </a:pPr>
            <a:r>
              <a:rPr lang="en"/>
              <a:t>However, you can improve your ability to expect the unexpected by learning from real data</a:t>
            </a:r>
            <a:endParaRPr/>
          </a:p>
          <a:p>
            <a:pPr indent="-317500" lvl="0" marL="457200" rtl="0" algn="l">
              <a:spcBef>
                <a:spcPts val="1000"/>
              </a:spcBef>
              <a:spcAft>
                <a:spcPts val="1000"/>
              </a:spcAft>
              <a:buSzPts val="1400"/>
              <a:buChar char="●"/>
            </a:pPr>
            <a:r>
              <a:rPr lang="en"/>
              <a:t>Take home message: </a:t>
            </a:r>
            <a:r>
              <a:rPr b="1" lang="en"/>
              <a:t>share your assistant with users as soon as possible</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94"/>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Drive your development based on feedback from users</a:t>
            </a:r>
            <a:endParaRPr/>
          </a:p>
        </p:txBody>
      </p:sp>
      <p:sp>
        <p:nvSpPr>
          <p:cNvPr id="523" name="Google Shape;523;p94"/>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 CONVERSATIONS</a:t>
            </a:r>
            <a:endParaRPr/>
          </a:p>
        </p:txBody>
      </p:sp>
      <p:sp>
        <p:nvSpPr>
          <p:cNvPr id="524" name="Google Shape;524;p94"/>
          <p:cNvSpPr txBox="1"/>
          <p:nvPr>
            <p:ph idx="1" type="body"/>
          </p:nvPr>
        </p:nvSpPr>
        <p:spPr>
          <a:xfrm>
            <a:off x="235500" y="1204600"/>
            <a:ext cx="46098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Track user actions and success rates using tags</a:t>
            </a:r>
            <a:endParaRPr/>
          </a:p>
          <a:p>
            <a:pPr indent="-317500" lvl="1" marL="914400" rtl="0" algn="l">
              <a:spcBef>
                <a:spcPts val="1600"/>
              </a:spcBef>
              <a:spcAft>
                <a:spcPts val="0"/>
              </a:spcAft>
              <a:buSzPts val="1400"/>
              <a:buAutoNum type="alphaLcPeriod"/>
            </a:pPr>
            <a:r>
              <a:rPr lang="en"/>
              <a:t>Tags can be applied via API or in the UI</a:t>
            </a:r>
            <a:endParaRPr/>
          </a:p>
          <a:p>
            <a:pPr indent="-317500" lvl="0" marL="457200" rtl="0" algn="l">
              <a:spcBef>
                <a:spcPts val="1000"/>
              </a:spcBef>
              <a:spcAft>
                <a:spcPts val="0"/>
              </a:spcAft>
              <a:buSzPts val="1400"/>
              <a:buAutoNum type="arabicPeriod"/>
            </a:pPr>
            <a:r>
              <a:rPr lang="en"/>
              <a:t>Review conversations and see where they fail</a:t>
            </a:r>
            <a:endParaRPr/>
          </a:p>
          <a:p>
            <a:pPr indent="-317500" lvl="0" marL="457200" rtl="0" algn="l">
              <a:spcBef>
                <a:spcPts val="1000"/>
              </a:spcBef>
              <a:spcAft>
                <a:spcPts val="1000"/>
              </a:spcAft>
              <a:buSzPts val="1400"/>
              <a:buAutoNum type="arabicPeriod"/>
            </a:pPr>
            <a:r>
              <a:rPr lang="en"/>
              <a:t>Use feedback to adjust  flows and  response templates, improve accuracy, or prioritize feature requests</a:t>
            </a:r>
            <a:endParaRPr/>
          </a:p>
        </p:txBody>
      </p:sp>
      <p:pic>
        <p:nvPicPr>
          <p:cNvPr id="525" name="Google Shape;525;p94"/>
          <p:cNvPicPr preferRelativeResize="0"/>
          <p:nvPr/>
        </p:nvPicPr>
        <p:blipFill>
          <a:blip r:embed="rId3">
            <a:alphaModFix/>
          </a:blip>
          <a:stretch>
            <a:fillRect/>
          </a:stretch>
        </p:blipFill>
        <p:spPr>
          <a:xfrm>
            <a:off x="5561175" y="2667125"/>
            <a:ext cx="2905326" cy="1896875"/>
          </a:xfrm>
          <a:prstGeom prst="rect">
            <a:avLst/>
          </a:prstGeom>
          <a:noFill/>
          <a:ln>
            <a:noFill/>
          </a:ln>
        </p:spPr>
      </p:pic>
      <p:pic>
        <p:nvPicPr>
          <p:cNvPr id="526" name="Google Shape;526;p94"/>
          <p:cNvPicPr preferRelativeResize="0"/>
          <p:nvPr/>
        </p:nvPicPr>
        <p:blipFill rotWithShape="1">
          <a:blip r:embed="rId4">
            <a:alphaModFix/>
          </a:blip>
          <a:srcRect b="6168" l="8386" r="9071" t="8398"/>
          <a:stretch/>
        </p:blipFill>
        <p:spPr>
          <a:xfrm>
            <a:off x="5416375" y="1056321"/>
            <a:ext cx="3194927" cy="161081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95"/>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Development workflow</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96"/>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Rasa X fits into your development workflow</a:t>
            </a:r>
            <a:endParaRPr/>
          </a:p>
        </p:txBody>
      </p:sp>
      <p:sp>
        <p:nvSpPr>
          <p:cNvPr id="537" name="Google Shape;537;p96"/>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 Workflow</a:t>
            </a:r>
            <a:endParaRPr/>
          </a:p>
        </p:txBody>
      </p:sp>
      <p:sp>
        <p:nvSpPr>
          <p:cNvPr id="538" name="Google Shape;538;p96"/>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the Rasa X UI, you can edit certain files: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a:t>
            </a:r>
            <a:r>
              <a:rPr b="1" lang="en"/>
              <a:t>lu.md</a:t>
            </a:r>
            <a:r>
              <a:rPr lang="en"/>
              <a:t> - add and annotate new training examples and intents, map synonyms</a:t>
            </a:r>
            <a:endParaRPr/>
          </a:p>
          <a:p>
            <a:pPr indent="0" lvl="0" marL="0" rtl="0" algn="l">
              <a:spcBef>
                <a:spcPts val="0"/>
              </a:spcBef>
              <a:spcAft>
                <a:spcPts val="0"/>
              </a:spcAft>
              <a:buNone/>
            </a:pPr>
            <a:r>
              <a:rPr b="1" lang="en"/>
              <a:t>s</a:t>
            </a:r>
            <a:r>
              <a:rPr b="1" lang="en"/>
              <a:t>tories.md</a:t>
            </a:r>
            <a:r>
              <a:rPr lang="en"/>
              <a:t> - add new stories to training data</a:t>
            </a:r>
            <a:endParaRPr/>
          </a:p>
          <a:p>
            <a:pPr indent="0" lvl="0" marL="0" rtl="0" algn="l">
              <a:spcBef>
                <a:spcPts val="0"/>
              </a:spcBef>
              <a:spcAft>
                <a:spcPts val="0"/>
              </a:spcAft>
              <a:buNone/>
            </a:pPr>
            <a:r>
              <a:rPr b="1" lang="en"/>
              <a:t>d</a:t>
            </a:r>
            <a:r>
              <a:rPr b="1" lang="en"/>
              <a:t>omain.yml </a:t>
            </a:r>
            <a:r>
              <a:rPr lang="en"/>
              <a:t>- edit file, add/edit response templates</a:t>
            </a:r>
            <a:endParaRPr/>
          </a:p>
          <a:p>
            <a:pPr indent="0" lvl="0" marL="0" rtl="0" algn="l">
              <a:spcBef>
                <a:spcPts val="0"/>
              </a:spcBef>
              <a:spcAft>
                <a:spcPts val="0"/>
              </a:spcAft>
              <a:buNone/>
            </a:pPr>
            <a:r>
              <a:rPr b="1" lang="en"/>
              <a:t>config.yml</a:t>
            </a:r>
            <a:r>
              <a:rPr lang="en"/>
              <a:t> - edit pipeline configuration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Rasa X isn’t meant to replace development that you do locally. </a:t>
            </a:r>
            <a:r>
              <a:rPr lang="en"/>
              <a:t>For example, custom actions aren’t exposed in Rasa X and should be updated in your text editor.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97"/>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types of changes should you make in Rasa X vs developing locally?</a:t>
            </a:r>
            <a:endParaRPr/>
          </a:p>
        </p:txBody>
      </p:sp>
      <p:sp>
        <p:nvSpPr>
          <p:cNvPr id="544" name="Google Shape;544;p97"/>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 Workflow</a:t>
            </a:r>
            <a:endParaRPr/>
          </a:p>
        </p:txBody>
      </p:sp>
      <p:sp>
        <p:nvSpPr>
          <p:cNvPr id="545" name="Google Shape;545;p97"/>
          <p:cNvSpPr/>
          <p:nvPr/>
        </p:nvSpPr>
        <p:spPr>
          <a:xfrm>
            <a:off x="601200" y="979725"/>
            <a:ext cx="3607200" cy="3685200"/>
          </a:xfrm>
          <a:prstGeom prst="roundRect">
            <a:avLst>
              <a:gd fmla="val 16667" name="adj"/>
            </a:avLst>
          </a:prstGeom>
          <a:solidFill>
            <a:srgbClr val="2C3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7"/>
          <p:cNvSpPr/>
          <p:nvPr/>
        </p:nvSpPr>
        <p:spPr>
          <a:xfrm>
            <a:off x="4650200" y="920600"/>
            <a:ext cx="3607200" cy="3685200"/>
          </a:xfrm>
          <a:prstGeom prst="roundRect">
            <a:avLst>
              <a:gd fmla="val 16667" name="adj"/>
            </a:avLst>
          </a:prstGeom>
          <a:solidFill>
            <a:srgbClr val="2C3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7"/>
          <p:cNvSpPr txBox="1"/>
          <p:nvPr/>
        </p:nvSpPr>
        <p:spPr>
          <a:xfrm>
            <a:off x="957450" y="1280300"/>
            <a:ext cx="2905800" cy="29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Source Sans Pro"/>
                <a:ea typeface="Source Sans Pro"/>
                <a:cs typeface="Source Sans Pro"/>
                <a:sym typeface="Source Sans Pro"/>
              </a:rPr>
              <a:t>Rasa X</a:t>
            </a:r>
            <a:endParaRPr b="1" sz="18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t/>
            </a:r>
            <a:endParaRPr b="1">
              <a:solidFill>
                <a:srgbClr val="FFFFFF"/>
              </a:solidFill>
              <a:latin typeface="Source Sans Pro"/>
              <a:ea typeface="Source Sans Pro"/>
              <a:cs typeface="Source Sans Pro"/>
              <a:sym typeface="Source Sans Pro"/>
            </a:endParaRPr>
          </a:p>
          <a:p>
            <a:pPr indent="-317500" lvl="0" marL="457200" rtl="0" algn="l">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Everyday training data maintenance: </a:t>
            </a:r>
            <a:endParaRPr>
              <a:solidFill>
                <a:srgbClr val="FFFFFF"/>
              </a:solidFill>
              <a:latin typeface="Source Sans Pro"/>
              <a:ea typeface="Source Sans Pro"/>
              <a:cs typeface="Source Sans Pro"/>
              <a:sym typeface="Source Sans Pro"/>
            </a:endParaRPr>
          </a:p>
          <a:p>
            <a:pPr indent="-317500" lvl="1" marL="914400" rtl="0" algn="l">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Reviewing conversations</a:t>
            </a:r>
            <a:endParaRPr>
              <a:solidFill>
                <a:srgbClr val="FFFFFF"/>
              </a:solidFill>
              <a:latin typeface="Source Sans Pro"/>
              <a:ea typeface="Source Sans Pro"/>
              <a:cs typeface="Source Sans Pro"/>
              <a:sym typeface="Source Sans Pro"/>
            </a:endParaRPr>
          </a:p>
          <a:p>
            <a:pPr indent="-317500" lvl="1" marL="914400" rtl="0" algn="l">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Adding, annotating, correcting training examples</a:t>
            </a:r>
            <a:endParaRPr>
              <a:solidFill>
                <a:srgbClr val="FFFFFF"/>
              </a:solidFill>
              <a:latin typeface="Source Sans Pro"/>
              <a:ea typeface="Source Sans Pro"/>
              <a:cs typeface="Source Sans Pro"/>
              <a:sym typeface="Source Sans Pro"/>
            </a:endParaRPr>
          </a:p>
          <a:p>
            <a:pPr indent="-317500" lvl="1" marL="914400" rtl="0" algn="l">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Adding new test cases</a:t>
            </a:r>
            <a:endParaRPr>
              <a:solidFill>
                <a:srgbClr val="FFFFFF"/>
              </a:solidFill>
              <a:latin typeface="Source Sans Pro"/>
              <a:ea typeface="Source Sans Pro"/>
              <a:cs typeface="Source Sans Pro"/>
              <a:sym typeface="Source Sans Pro"/>
            </a:endParaRPr>
          </a:p>
          <a:p>
            <a:pPr indent="-317500" lvl="0" marL="457200" rtl="0" algn="l">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Edit response templates</a:t>
            </a:r>
            <a:endParaRPr>
              <a:solidFill>
                <a:srgbClr val="FFFFFF"/>
              </a:solidFill>
              <a:latin typeface="Source Sans Pro"/>
              <a:ea typeface="Source Sans Pro"/>
              <a:cs typeface="Source Sans Pro"/>
              <a:sym typeface="Source Sans Pro"/>
            </a:endParaRPr>
          </a:p>
          <a:p>
            <a:pPr indent="-317500" lvl="0" marL="457200" rtl="0" algn="l">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Tagging and sorting conversations</a:t>
            </a:r>
            <a:endParaRPr>
              <a:solidFill>
                <a:srgbClr val="FFFFFF"/>
              </a:solidFill>
              <a:latin typeface="Source Sans Pro"/>
              <a:ea typeface="Source Sans Pro"/>
              <a:cs typeface="Source Sans Pro"/>
              <a:sym typeface="Source Sans Pro"/>
            </a:endParaRPr>
          </a:p>
        </p:txBody>
      </p:sp>
      <p:sp>
        <p:nvSpPr>
          <p:cNvPr id="548" name="Google Shape;548;p97"/>
          <p:cNvSpPr txBox="1"/>
          <p:nvPr/>
        </p:nvSpPr>
        <p:spPr>
          <a:xfrm>
            <a:off x="5110100" y="1258050"/>
            <a:ext cx="2749800" cy="30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Source Sans Pro"/>
                <a:ea typeface="Source Sans Pro"/>
                <a:cs typeface="Source Sans Pro"/>
                <a:sym typeface="Source Sans Pro"/>
              </a:rPr>
              <a:t>Local Text Editor</a:t>
            </a:r>
            <a:endParaRPr b="1" sz="18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b="1" sz="1200">
              <a:solidFill>
                <a:srgbClr val="FFFFFF"/>
              </a:solidFill>
              <a:latin typeface="Source Sans Pro"/>
              <a:ea typeface="Source Sans Pro"/>
              <a:cs typeface="Source Sans Pro"/>
              <a:sym typeface="Source Sans Pro"/>
            </a:endParaRPr>
          </a:p>
          <a:p>
            <a:pPr indent="-317500" lvl="0" marL="457200" rtl="0" algn="l">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Bigger changes, like adding a new intent</a:t>
            </a:r>
            <a:endParaRPr>
              <a:solidFill>
                <a:srgbClr val="FFFFFF"/>
              </a:solidFill>
              <a:latin typeface="Source Sans Pro"/>
              <a:ea typeface="Source Sans Pro"/>
              <a:cs typeface="Source Sans Pro"/>
              <a:sym typeface="Source Sans Pro"/>
            </a:endParaRPr>
          </a:p>
          <a:p>
            <a:pPr indent="-317500" lvl="0" marL="457200" rtl="0" algn="l">
              <a:spcBef>
                <a:spcPts val="0"/>
              </a:spcBef>
              <a:spcAft>
                <a:spcPts val="0"/>
              </a:spcAft>
              <a:buClr>
                <a:srgbClr val="FFFFFF"/>
              </a:buClr>
              <a:buSzPts val="1400"/>
              <a:buFont typeface="Source Sans Pro"/>
              <a:buChar char="●"/>
            </a:pPr>
            <a:r>
              <a:rPr lang="en">
                <a:solidFill>
                  <a:srgbClr val="FFFFFF"/>
                </a:solidFill>
                <a:latin typeface="Source Sans Pro"/>
                <a:ea typeface="Source Sans Pro"/>
                <a:cs typeface="Source Sans Pro"/>
                <a:sym typeface="Source Sans Pro"/>
              </a:rPr>
              <a:t>Updates to custom actions, like changing a form’s behavior</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98"/>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Rasa X is like another development branch….</a:t>
            </a:r>
            <a:endParaRPr/>
          </a:p>
        </p:txBody>
      </p:sp>
      <p:sp>
        <p:nvSpPr>
          <p:cNvPr id="554" name="Google Shape;554;p98"/>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 Workflow</a:t>
            </a:r>
            <a:endParaRPr/>
          </a:p>
        </p:txBody>
      </p:sp>
      <p:pic>
        <p:nvPicPr>
          <p:cNvPr id="555" name="Google Shape;555;p98"/>
          <p:cNvPicPr preferRelativeResize="0"/>
          <p:nvPr/>
        </p:nvPicPr>
        <p:blipFill>
          <a:blip r:embed="rId3">
            <a:alphaModFix/>
          </a:blip>
          <a:stretch>
            <a:fillRect/>
          </a:stretch>
        </p:blipFill>
        <p:spPr>
          <a:xfrm>
            <a:off x="152400" y="1208725"/>
            <a:ext cx="8839199" cy="2999673"/>
          </a:xfrm>
          <a:prstGeom prst="rect">
            <a:avLst/>
          </a:prstGeom>
          <a:noFill/>
          <a:ln>
            <a:noFill/>
          </a:ln>
        </p:spPr>
      </p:pic>
      <p:sp>
        <p:nvSpPr>
          <p:cNvPr id="556" name="Google Shape;556;p98"/>
          <p:cNvSpPr/>
          <p:nvPr/>
        </p:nvSpPr>
        <p:spPr>
          <a:xfrm>
            <a:off x="167000" y="3718450"/>
            <a:ext cx="690300" cy="62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63"/>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we’ve set up for today...</a:t>
            </a:r>
            <a:endParaRPr/>
          </a:p>
        </p:txBody>
      </p:sp>
      <p:sp>
        <p:nvSpPr>
          <p:cNvPr id="277" name="Google Shape;277;p63"/>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a:t>
            </a:r>
            <a:endParaRPr/>
          </a:p>
        </p:txBody>
      </p:sp>
      <p:sp>
        <p:nvSpPr>
          <p:cNvPr id="278" name="Google Shape;278;p63"/>
          <p:cNvSpPr txBox="1"/>
          <p:nvPr>
            <p:ph idx="1" type="body"/>
          </p:nvPr>
        </p:nvSpPr>
        <p:spPr>
          <a:xfrm>
            <a:off x="235500" y="1056325"/>
            <a:ext cx="8243400" cy="340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Rasa team has provided a virtual machine on Google Cloud Platform and installed Rasa X.</a:t>
            </a:r>
            <a:endParaRPr/>
          </a:p>
          <a:p>
            <a:pPr indent="-317500" lvl="0" marL="457200" rtl="0" algn="l">
              <a:lnSpc>
                <a:spcPct val="115000"/>
              </a:lnSpc>
              <a:spcBef>
                <a:spcPts val="0"/>
              </a:spcBef>
              <a:spcAft>
                <a:spcPts val="0"/>
              </a:spcAft>
              <a:buSzPts val="1400"/>
              <a:buChar char="●"/>
            </a:pPr>
            <a:r>
              <a:rPr lang="en"/>
              <a:t>Check your Slack DMs for Rasa X login details and the URL to access the server</a:t>
            </a:r>
            <a:endParaRPr/>
          </a:p>
          <a:p>
            <a:pPr indent="-317500" lvl="0" marL="457200" rtl="0" algn="l">
              <a:lnSpc>
                <a:spcPct val="115000"/>
              </a:lnSpc>
              <a:spcBef>
                <a:spcPts val="0"/>
              </a:spcBef>
              <a:spcAft>
                <a:spcPts val="0"/>
              </a:spcAft>
              <a:buSzPts val="1400"/>
              <a:buChar char="●"/>
            </a:pPr>
            <a:r>
              <a:rPr lang="en"/>
              <a:t>Go ahead and make sure you can log in and access the server via SSH</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You have built a minimum viable assistant this week</a:t>
            </a:r>
            <a:endParaRPr/>
          </a:p>
          <a:p>
            <a:pPr indent="-317500" lvl="0" marL="457200" rtl="0" algn="l">
              <a:lnSpc>
                <a:spcPct val="115000"/>
              </a:lnSpc>
              <a:spcBef>
                <a:spcPts val="0"/>
              </a:spcBef>
              <a:spcAft>
                <a:spcPts val="0"/>
              </a:spcAft>
              <a:buSzPts val="1400"/>
              <a:buChar char="●"/>
            </a:pPr>
            <a:r>
              <a:rPr lang="en"/>
              <a:t>Thanks Mady &amp; Juste!</a:t>
            </a:r>
            <a:endParaRPr/>
          </a:p>
          <a:p>
            <a:pPr indent="0" lvl="0" marL="0" rtl="0" algn="l">
              <a:lnSpc>
                <a:spcPct val="115000"/>
              </a:lnSpc>
              <a:spcBef>
                <a:spcPts val="1000"/>
              </a:spcBef>
              <a:spcAft>
                <a:spcPts val="0"/>
              </a:spcAft>
              <a:buNone/>
            </a:pPr>
            <a:r>
              <a:rPr lang="en"/>
              <a:t>The rest of the other things we will need are in place</a:t>
            </a:r>
            <a:endParaRPr/>
          </a:p>
          <a:p>
            <a:pPr indent="-317500" lvl="0" marL="457200" rtl="0" algn="l">
              <a:lnSpc>
                <a:spcPct val="115000"/>
              </a:lnSpc>
              <a:spcBef>
                <a:spcPts val="0"/>
              </a:spcBef>
              <a:spcAft>
                <a:spcPts val="0"/>
              </a:spcAft>
              <a:buSzPts val="1400"/>
              <a:buChar char="●"/>
            </a:pPr>
            <a:r>
              <a:rPr lang="en"/>
              <a:t>f</a:t>
            </a:r>
            <a:r>
              <a:rPr lang="en"/>
              <a:t>inancial-demo repo on GitHub - forked to your personal account</a:t>
            </a:r>
            <a:endParaRPr/>
          </a:p>
          <a:p>
            <a:pPr indent="-317500" lvl="0" marL="457200" rtl="0" algn="l">
              <a:lnSpc>
                <a:spcPct val="115000"/>
              </a:lnSpc>
              <a:spcBef>
                <a:spcPts val="0"/>
              </a:spcBef>
              <a:spcAft>
                <a:spcPts val="0"/>
              </a:spcAft>
              <a:buSzPts val="1400"/>
              <a:buChar char="●"/>
            </a:pPr>
            <a:r>
              <a:rPr lang="en"/>
              <a:t>Telegram account ready to go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99"/>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Rasa X is like another development branch….</a:t>
            </a:r>
            <a:endParaRPr/>
          </a:p>
        </p:txBody>
      </p:sp>
      <p:sp>
        <p:nvSpPr>
          <p:cNvPr id="562" name="Google Shape;562;p99"/>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 Workflow</a:t>
            </a:r>
            <a:endParaRPr/>
          </a:p>
        </p:txBody>
      </p:sp>
      <p:sp>
        <p:nvSpPr>
          <p:cNvPr id="563" name="Google Shape;563;p99"/>
          <p:cNvSpPr/>
          <p:nvPr/>
        </p:nvSpPr>
        <p:spPr>
          <a:xfrm>
            <a:off x="167000" y="3718450"/>
            <a:ext cx="690300" cy="62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99"/>
          <p:cNvPicPr preferRelativeResize="0"/>
          <p:nvPr/>
        </p:nvPicPr>
        <p:blipFill>
          <a:blip r:embed="rId3">
            <a:alphaModFix/>
          </a:blip>
          <a:stretch>
            <a:fillRect/>
          </a:stretch>
        </p:blipFill>
        <p:spPr>
          <a:xfrm>
            <a:off x="152400" y="1208725"/>
            <a:ext cx="8991598" cy="2809874"/>
          </a:xfrm>
          <a:prstGeom prst="rect">
            <a:avLst/>
          </a:prstGeom>
          <a:noFill/>
          <a:ln>
            <a:noFill/>
          </a:ln>
        </p:spPr>
      </p:pic>
      <p:sp>
        <p:nvSpPr>
          <p:cNvPr id="565" name="Google Shape;565;p99"/>
          <p:cNvSpPr/>
          <p:nvPr/>
        </p:nvSpPr>
        <p:spPr>
          <a:xfrm>
            <a:off x="100200" y="3618275"/>
            <a:ext cx="757200" cy="51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100"/>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End-to-end workflow for managing assistant updates</a:t>
            </a:r>
            <a:endParaRPr/>
          </a:p>
        </p:txBody>
      </p:sp>
      <p:sp>
        <p:nvSpPr>
          <p:cNvPr id="571" name="Google Shape;571;p100"/>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WORKFLOW</a:t>
            </a:r>
            <a:endParaRPr/>
          </a:p>
        </p:txBody>
      </p:sp>
      <p:pic>
        <p:nvPicPr>
          <p:cNvPr id="572" name="Google Shape;572;p100"/>
          <p:cNvPicPr preferRelativeResize="0"/>
          <p:nvPr/>
        </p:nvPicPr>
        <p:blipFill>
          <a:blip r:embed="rId3">
            <a:alphaModFix/>
          </a:blip>
          <a:stretch>
            <a:fillRect/>
          </a:stretch>
        </p:blipFill>
        <p:spPr>
          <a:xfrm>
            <a:off x="485700" y="1056325"/>
            <a:ext cx="7673174" cy="3474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101"/>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Integration/Continuous Deployment</a:t>
            </a:r>
            <a:endParaRPr/>
          </a:p>
        </p:txBody>
      </p:sp>
      <p:sp>
        <p:nvSpPr>
          <p:cNvPr id="578" name="Google Shape;578;p101"/>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 Workflows</a:t>
            </a:r>
            <a:endParaRPr/>
          </a:p>
        </p:txBody>
      </p:sp>
      <p:sp>
        <p:nvSpPr>
          <p:cNvPr id="579" name="Google Shape;579;p101"/>
          <p:cNvSpPr txBox="1"/>
          <p:nvPr>
            <p:ph idx="1" type="body"/>
          </p:nvPr>
        </p:nvSpPr>
        <p:spPr>
          <a:xfrm>
            <a:off x="235500" y="1023925"/>
            <a:ext cx="45219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a:t>
            </a:r>
            <a:endParaRPr b="1"/>
          </a:p>
          <a:p>
            <a:pPr indent="0" lvl="0" marL="0" rtl="0" algn="l">
              <a:spcBef>
                <a:spcPts val="0"/>
              </a:spcBef>
              <a:spcAft>
                <a:spcPts val="0"/>
              </a:spcAft>
              <a:buNone/>
            </a:pPr>
            <a:r>
              <a:rPr lang="en"/>
              <a:t>Instead of pushing periodic, major releases, CI/CD systems encourage small updates to be released to production all the time. The process of moving code from version control (GitHub) to production is fully or partially automated and tests are often run along the way.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Why?</a:t>
            </a:r>
            <a:endParaRPr b="1"/>
          </a:p>
          <a:p>
            <a:pPr indent="0" lvl="0" marL="0" rtl="0" algn="l">
              <a:spcBef>
                <a:spcPts val="0"/>
              </a:spcBef>
              <a:spcAft>
                <a:spcPts val="0"/>
              </a:spcAft>
              <a:buNone/>
            </a:pPr>
            <a:r>
              <a:rPr lang="en"/>
              <a:t>Small releases reduce the risk of introducing bugs, because it’s easier to untangle potential problems. CI/CD workflows also get updates into users’ hands faster, resulting in a shorter feedback-to-product cycle.</a:t>
            </a:r>
            <a:endParaRPr/>
          </a:p>
        </p:txBody>
      </p:sp>
      <p:pic>
        <p:nvPicPr>
          <p:cNvPr id="580" name="Google Shape;580;p101"/>
          <p:cNvPicPr preferRelativeResize="0"/>
          <p:nvPr/>
        </p:nvPicPr>
        <p:blipFill>
          <a:blip r:embed="rId3">
            <a:alphaModFix/>
          </a:blip>
          <a:stretch>
            <a:fillRect/>
          </a:stretch>
        </p:blipFill>
        <p:spPr>
          <a:xfrm>
            <a:off x="3972825" y="1868662"/>
            <a:ext cx="5369049" cy="2143775"/>
          </a:xfrm>
          <a:prstGeom prst="rect">
            <a:avLst/>
          </a:prstGeom>
          <a:noFill/>
          <a:ln>
            <a:noFill/>
          </a:ln>
        </p:spPr>
      </p:pic>
      <p:sp>
        <p:nvSpPr>
          <p:cNvPr id="581" name="Google Shape;581;p101"/>
          <p:cNvSpPr txBox="1"/>
          <p:nvPr/>
        </p:nvSpPr>
        <p:spPr>
          <a:xfrm>
            <a:off x="7684125" y="4296625"/>
            <a:ext cx="971400" cy="1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4"/>
              </a:rPr>
              <a:t>Image Credit</a:t>
            </a:r>
            <a:endParaRPr sz="1100">
              <a:latin typeface="Source Sans Pro"/>
              <a:ea typeface="Source Sans Pro"/>
              <a:cs typeface="Source Sans Pro"/>
              <a:sym typeface="Source Sans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102"/>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CI/CD lets you automate testing for your assistant</a:t>
            </a:r>
            <a:endParaRPr/>
          </a:p>
        </p:txBody>
      </p:sp>
      <p:sp>
        <p:nvSpPr>
          <p:cNvPr id="587" name="Google Shape;587;p102"/>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WORKFLOW</a:t>
            </a:r>
            <a:endParaRPr/>
          </a:p>
        </p:txBody>
      </p:sp>
      <p:pic>
        <p:nvPicPr>
          <p:cNvPr id="588" name="Google Shape;588;p102"/>
          <p:cNvPicPr preferRelativeResize="0"/>
          <p:nvPr/>
        </p:nvPicPr>
        <p:blipFill>
          <a:blip r:embed="rId3">
            <a:alphaModFix/>
          </a:blip>
          <a:stretch>
            <a:fillRect/>
          </a:stretch>
        </p:blipFill>
        <p:spPr>
          <a:xfrm>
            <a:off x="351675" y="860025"/>
            <a:ext cx="7282624" cy="4215125"/>
          </a:xfrm>
          <a:prstGeom prst="rect">
            <a:avLst/>
          </a:prstGeom>
          <a:noFill/>
          <a:ln>
            <a:noFill/>
          </a:ln>
        </p:spPr>
      </p:pic>
      <p:sp>
        <p:nvSpPr>
          <p:cNvPr id="589" name="Google Shape;589;p102"/>
          <p:cNvSpPr txBox="1"/>
          <p:nvPr/>
        </p:nvSpPr>
        <p:spPr>
          <a:xfrm>
            <a:off x="3835825" y="1170700"/>
            <a:ext cx="2764800" cy="3237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Source Sans Pro"/>
                <a:ea typeface="Source Sans Pro"/>
                <a:cs typeface="Source Sans Pro"/>
                <a:sym typeface="Source Sans Pro"/>
              </a:rPr>
              <a:t>Validate data to check for mistakes</a:t>
            </a:r>
            <a:endParaRPr>
              <a:solidFill>
                <a:srgbClr val="CC0000"/>
              </a:solidFill>
              <a:latin typeface="Source Sans Pro"/>
              <a:ea typeface="Source Sans Pro"/>
              <a:cs typeface="Source Sans Pro"/>
              <a:sym typeface="Source Sans Pro"/>
            </a:endParaRPr>
          </a:p>
        </p:txBody>
      </p:sp>
      <p:sp>
        <p:nvSpPr>
          <p:cNvPr id="590" name="Google Shape;590;p102"/>
          <p:cNvSpPr txBox="1"/>
          <p:nvPr/>
        </p:nvSpPr>
        <p:spPr>
          <a:xfrm>
            <a:off x="4196975" y="3362575"/>
            <a:ext cx="1395000" cy="3735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Source Sans Pro"/>
                <a:ea typeface="Source Sans Pro"/>
                <a:cs typeface="Source Sans Pro"/>
                <a:sym typeface="Source Sans Pro"/>
              </a:rPr>
              <a:t>Test NLU model</a:t>
            </a:r>
            <a:endParaRPr>
              <a:solidFill>
                <a:srgbClr val="CC0000"/>
              </a:solidFill>
              <a:latin typeface="Source Sans Pro"/>
              <a:ea typeface="Source Sans Pro"/>
              <a:cs typeface="Source Sans Pro"/>
              <a:sym typeface="Source Sans Pro"/>
            </a:endParaRPr>
          </a:p>
        </p:txBody>
      </p:sp>
      <p:sp>
        <p:nvSpPr>
          <p:cNvPr id="591" name="Google Shape;591;p102"/>
          <p:cNvSpPr txBox="1"/>
          <p:nvPr/>
        </p:nvSpPr>
        <p:spPr>
          <a:xfrm>
            <a:off x="4572000" y="4358900"/>
            <a:ext cx="2364900" cy="3735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Source Sans Pro"/>
                <a:ea typeface="Source Sans Pro"/>
                <a:cs typeface="Source Sans Pro"/>
                <a:sym typeface="Source Sans Pro"/>
              </a:rPr>
              <a:t>Print results to a pull request </a:t>
            </a:r>
            <a:endParaRPr>
              <a:solidFill>
                <a:srgbClr val="CC0000"/>
              </a:solidFill>
              <a:latin typeface="Source Sans Pro"/>
              <a:ea typeface="Source Sans Pro"/>
              <a:cs typeface="Source Sans Pro"/>
              <a:sym typeface="Source Sans Pro"/>
            </a:endParaRPr>
          </a:p>
        </p:txBody>
      </p:sp>
      <p:cxnSp>
        <p:nvCxnSpPr>
          <p:cNvPr id="592" name="Google Shape;592;p102"/>
          <p:cNvCxnSpPr>
            <a:stCxn id="590" idx="1"/>
          </p:cNvCxnSpPr>
          <p:nvPr/>
        </p:nvCxnSpPr>
        <p:spPr>
          <a:xfrm flipH="1">
            <a:off x="3412475" y="3549325"/>
            <a:ext cx="784500" cy="236700"/>
          </a:xfrm>
          <a:prstGeom prst="straightConnector1">
            <a:avLst/>
          </a:prstGeom>
          <a:noFill/>
          <a:ln cap="flat" cmpd="sng" w="9525">
            <a:solidFill>
              <a:srgbClr val="CC0000"/>
            </a:solidFill>
            <a:prstDash val="solid"/>
            <a:round/>
            <a:headEnd len="med" w="med" type="none"/>
            <a:tailEnd len="med" w="med" type="triangle"/>
          </a:ln>
        </p:spPr>
      </p:cxnSp>
      <p:cxnSp>
        <p:nvCxnSpPr>
          <p:cNvPr id="593" name="Google Shape;593;p102"/>
          <p:cNvCxnSpPr>
            <a:stCxn id="589" idx="1"/>
          </p:cNvCxnSpPr>
          <p:nvPr/>
        </p:nvCxnSpPr>
        <p:spPr>
          <a:xfrm flipH="1">
            <a:off x="2901625" y="1332550"/>
            <a:ext cx="934200" cy="49800"/>
          </a:xfrm>
          <a:prstGeom prst="straightConnector1">
            <a:avLst/>
          </a:prstGeom>
          <a:noFill/>
          <a:ln cap="flat" cmpd="sng" w="9525">
            <a:solidFill>
              <a:srgbClr val="CC0000"/>
            </a:solidFill>
            <a:prstDash val="solid"/>
            <a:round/>
            <a:headEnd len="med" w="med" type="none"/>
            <a:tailEnd len="med" w="med" type="triangle"/>
          </a:ln>
        </p:spPr>
      </p:cxnSp>
      <p:cxnSp>
        <p:nvCxnSpPr>
          <p:cNvPr id="594" name="Google Shape;594;p102"/>
          <p:cNvCxnSpPr>
            <a:stCxn id="591" idx="1"/>
          </p:cNvCxnSpPr>
          <p:nvPr/>
        </p:nvCxnSpPr>
        <p:spPr>
          <a:xfrm rot="10800000">
            <a:off x="3873300" y="4308950"/>
            <a:ext cx="698700" cy="236700"/>
          </a:xfrm>
          <a:prstGeom prst="straightConnector1">
            <a:avLst/>
          </a:prstGeom>
          <a:noFill/>
          <a:ln cap="flat" cmpd="sng" w="9525">
            <a:solidFill>
              <a:srgbClr val="CC0000"/>
            </a:solidFill>
            <a:prstDash val="solid"/>
            <a:round/>
            <a:headEnd len="med" w="med" type="none"/>
            <a:tailEnd len="med" w="med" type="triangle"/>
          </a:ln>
        </p:spPr>
      </p:cxnSp>
      <p:sp>
        <p:nvSpPr>
          <p:cNvPr id="595" name="Google Shape;595;p102"/>
          <p:cNvSpPr txBox="1"/>
          <p:nvPr/>
        </p:nvSpPr>
        <p:spPr>
          <a:xfrm>
            <a:off x="7061400" y="4732400"/>
            <a:ext cx="2964000" cy="1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Source Sans Pro"/>
                <a:ea typeface="Source Sans Pro"/>
                <a:cs typeface="Source Sans Pro"/>
                <a:sym typeface="Source Sans Pro"/>
                <a:hlinkClick r:id="rId4"/>
              </a:rPr>
              <a:t>Link to full example</a:t>
            </a:r>
            <a:endParaRPr>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103"/>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testing, CI/CD lets you automate the process of releasing to production</a:t>
            </a:r>
            <a:endParaRPr/>
          </a:p>
        </p:txBody>
      </p:sp>
      <p:sp>
        <p:nvSpPr>
          <p:cNvPr id="601" name="Google Shape;601;p103"/>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WORKFLOW</a:t>
            </a:r>
            <a:endParaRPr/>
          </a:p>
        </p:txBody>
      </p:sp>
      <p:pic>
        <p:nvPicPr>
          <p:cNvPr id="602" name="Google Shape;602;p103"/>
          <p:cNvPicPr preferRelativeResize="0"/>
          <p:nvPr/>
        </p:nvPicPr>
        <p:blipFill>
          <a:blip r:embed="rId3">
            <a:alphaModFix/>
          </a:blip>
          <a:stretch>
            <a:fillRect/>
          </a:stretch>
        </p:blipFill>
        <p:spPr>
          <a:xfrm>
            <a:off x="177325" y="872475"/>
            <a:ext cx="7593175" cy="3723051"/>
          </a:xfrm>
          <a:prstGeom prst="rect">
            <a:avLst/>
          </a:prstGeom>
          <a:noFill/>
          <a:ln>
            <a:noFill/>
          </a:ln>
        </p:spPr>
      </p:pic>
      <p:sp>
        <p:nvSpPr>
          <p:cNvPr id="603" name="Google Shape;603;p103"/>
          <p:cNvSpPr txBox="1"/>
          <p:nvPr/>
        </p:nvSpPr>
        <p:spPr>
          <a:xfrm>
            <a:off x="4060000" y="1444675"/>
            <a:ext cx="3076200" cy="6618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Source Sans Pro"/>
                <a:ea typeface="Source Sans Pro"/>
                <a:cs typeface="Source Sans Pro"/>
                <a:sym typeface="Source Sans Pro"/>
              </a:rPr>
              <a:t>Build and push latest version of Action Server image to DockerHub</a:t>
            </a:r>
            <a:endParaRPr>
              <a:solidFill>
                <a:srgbClr val="CC0000"/>
              </a:solidFill>
              <a:latin typeface="Source Sans Pro"/>
              <a:ea typeface="Source Sans Pro"/>
              <a:cs typeface="Source Sans Pro"/>
              <a:sym typeface="Source Sans Pro"/>
            </a:endParaRPr>
          </a:p>
        </p:txBody>
      </p:sp>
      <p:sp>
        <p:nvSpPr>
          <p:cNvPr id="604" name="Google Shape;604;p103"/>
          <p:cNvSpPr txBox="1"/>
          <p:nvPr/>
        </p:nvSpPr>
        <p:spPr>
          <a:xfrm>
            <a:off x="7037400" y="4483450"/>
            <a:ext cx="17187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Source Sans Pro"/>
                <a:ea typeface="Source Sans Pro"/>
                <a:cs typeface="Source Sans Pro"/>
                <a:sym typeface="Source Sans Pro"/>
                <a:hlinkClick r:id="rId4"/>
              </a:rPr>
              <a:t>Link to full example</a:t>
            </a:r>
            <a:endParaRPr>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104"/>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Automatically upload the tested model and make it active</a:t>
            </a:r>
            <a:endParaRPr/>
          </a:p>
        </p:txBody>
      </p:sp>
      <p:sp>
        <p:nvSpPr>
          <p:cNvPr id="610" name="Google Shape;610;p104"/>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Workflows</a:t>
            </a:r>
            <a:endParaRPr/>
          </a:p>
        </p:txBody>
      </p:sp>
      <p:pic>
        <p:nvPicPr>
          <p:cNvPr id="611" name="Google Shape;611;p104"/>
          <p:cNvPicPr preferRelativeResize="0"/>
          <p:nvPr/>
        </p:nvPicPr>
        <p:blipFill>
          <a:blip r:embed="rId3">
            <a:alphaModFix/>
          </a:blip>
          <a:stretch>
            <a:fillRect/>
          </a:stretch>
        </p:blipFill>
        <p:spPr>
          <a:xfrm>
            <a:off x="152400" y="1208725"/>
            <a:ext cx="8839201" cy="1216732"/>
          </a:xfrm>
          <a:prstGeom prst="rect">
            <a:avLst/>
          </a:prstGeom>
          <a:noFill/>
          <a:ln>
            <a:noFill/>
          </a:ln>
        </p:spPr>
      </p:pic>
      <p:sp>
        <p:nvSpPr>
          <p:cNvPr id="612" name="Google Shape;612;p104"/>
          <p:cNvSpPr txBox="1"/>
          <p:nvPr/>
        </p:nvSpPr>
        <p:spPr>
          <a:xfrm>
            <a:off x="7037400" y="2577850"/>
            <a:ext cx="17187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Source Sans Pro"/>
                <a:ea typeface="Source Sans Pro"/>
                <a:cs typeface="Source Sans Pro"/>
                <a:sym typeface="Source Sans Pro"/>
                <a:hlinkClick r:id="rId4"/>
              </a:rPr>
              <a:t>Link to full example </a:t>
            </a:r>
            <a:endParaRPr>
              <a:latin typeface="Source Sans Pro"/>
              <a:ea typeface="Source Sans Pro"/>
              <a:cs typeface="Source Sans Pro"/>
              <a:sym typeface="Source Sans Pro"/>
            </a:endParaRPr>
          </a:p>
        </p:txBody>
      </p:sp>
      <p:sp>
        <p:nvSpPr>
          <p:cNvPr id="613" name="Google Shape;613;p104"/>
          <p:cNvSpPr txBox="1"/>
          <p:nvPr/>
        </p:nvSpPr>
        <p:spPr>
          <a:xfrm>
            <a:off x="909150" y="3238050"/>
            <a:ext cx="3138300" cy="4233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cURL call to Rasa X API to upload model</a:t>
            </a:r>
            <a:endParaRPr>
              <a:latin typeface="Source Sans Pro"/>
              <a:ea typeface="Source Sans Pro"/>
              <a:cs typeface="Source Sans Pro"/>
              <a:sym typeface="Source Sans Pro"/>
            </a:endParaRPr>
          </a:p>
        </p:txBody>
      </p:sp>
      <p:cxnSp>
        <p:nvCxnSpPr>
          <p:cNvPr id="614" name="Google Shape;614;p104"/>
          <p:cNvCxnSpPr>
            <a:stCxn id="613" idx="0"/>
          </p:cNvCxnSpPr>
          <p:nvPr/>
        </p:nvCxnSpPr>
        <p:spPr>
          <a:xfrm flipH="1" rot="10800000">
            <a:off x="2478300" y="1681350"/>
            <a:ext cx="273900" cy="15567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105"/>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Rasa X to build an end-to-end test set from real conversations</a:t>
            </a:r>
            <a:endParaRPr/>
          </a:p>
        </p:txBody>
      </p:sp>
      <p:sp>
        <p:nvSpPr>
          <p:cNvPr id="620" name="Google Shape;620;p105"/>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WORKFLOW</a:t>
            </a:r>
            <a:endParaRPr/>
          </a:p>
        </p:txBody>
      </p:sp>
      <p:sp>
        <p:nvSpPr>
          <p:cNvPr id="621" name="Google Shape;621;p105"/>
          <p:cNvSpPr txBox="1"/>
          <p:nvPr>
            <p:ph idx="1" type="body"/>
          </p:nvPr>
        </p:nvSpPr>
        <p:spPr>
          <a:xfrm>
            <a:off x="1328700" y="3291975"/>
            <a:ext cx="6486600" cy="11418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a:t>Turn real conversations into end-to-end tests using Rasa X</a:t>
            </a:r>
            <a:endParaRPr/>
          </a:p>
          <a:p>
            <a:pPr indent="-317500" lvl="0" marL="457200" marR="0" rtl="0" algn="l">
              <a:lnSpc>
                <a:spcPct val="115000"/>
              </a:lnSpc>
              <a:spcBef>
                <a:spcPts val="0"/>
              </a:spcBef>
              <a:spcAft>
                <a:spcPts val="0"/>
              </a:spcAft>
              <a:buSzPts val="1400"/>
              <a:buChar char="●"/>
            </a:pPr>
            <a:r>
              <a:rPr lang="en"/>
              <a:t>Collect a sample of the true distribution of real conversations</a:t>
            </a:r>
            <a:endParaRPr/>
          </a:p>
          <a:p>
            <a:pPr indent="-317500" lvl="0" marL="457200" marR="0" rtl="0" algn="l">
              <a:lnSpc>
                <a:spcPct val="115000"/>
              </a:lnSpc>
              <a:spcBef>
                <a:spcPts val="0"/>
              </a:spcBef>
              <a:spcAft>
                <a:spcPts val="0"/>
              </a:spcAft>
              <a:buSzPts val="1400"/>
              <a:buChar char="●"/>
            </a:pPr>
            <a:r>
              <a:rPr lang="en"/>
              <a:t>Run them as part of an automated testing pipeline</a:t>
            </a:r>
            <a:endParaRPr/>
          </a:p>
        </p:txBody>
      </p:sp>
      <p:pic>
        <p:nvPicPr>
          <p:cNvPr id="622" name="Google Shape;622;p105"/>
          <p:cNvPicPr preferRelativeResize="0"/>
          <p:nvPr/>
        </p:nvPicPr>
        <p:blipFill>
          <a:blip r:embed="rId3">
            <a:alphaModFix/>
          </a:blip>
          <a:stretch>
            <a:fillRect/>
          </a:stretch>
        </p:blipFill>
        <p:spPr>
          <a:xfrm>
            <a:off x="1793375" y="1056325"/>
            <a:ext cx="5404852" cy="2153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106"/>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Development Stages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107"/>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Continually improve your assistant using Rasa X</a:t>
            </a:r>
            <a:endParaRPr/>
          </a:p>
        </p:txBody>
      </p:sp>
      <p:sp>
        <p:nvSpPr>
          <p:cNvPr id="633" name="Google Shape;633;p107"/>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634" name="Google Shape;634;p107"/>
          <p:cNvPicPr preferRelativeResize="0"/>
          <p:nvPr/>
        </p:nvPicPr>
        <p:blipFill rotWithShape="1">
          <a:blip r:embed="rId3">
            <a:alphaModFix/>
          </a:blip>
          <a:srcRect b="23890" l="18443" r="23247" t="0"/>
          <a:stretch/>
        </p:blipFill>
        <p:spPr>
          <a:xfrm>
            <a:off x="2932400" y="920900"/>
            <a:ext cx="3279200" cy="3465249"/>
          </a:xfrm>
          <a:prstGeom prst="rect">
            <a:avLst/>
          </a:prstGeom>
          <a:noFill/>
          <a:ln>
            <a:noFill/>
          </a:ln>
        </p:spPr>
      </p:pic>
      <p:sp>
        <p:nvSpPr>
          <p:cNvPr id="635" name="Google Shape;635;p107"/>
          <p:cNvSpPr txBox="1"/>
          <p:nvPr/>
        </p:nvSpPr>
        <p:spPr>
          <a:xfrm>
            <a:off x="3584025" y="4271573"/>
            <a:ext cx="2133300" cy="7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17287"/>
                </a:solidFill>
                <a:latin typeface="Source Sans Pro"/>
                <a:ea typeface="Source Sans Pro"/>
                <a:cs typeface="Source Sans Pro"/>
                <a:sym typeface="Source Sans Pro"/>
              </a:rPr>
              <a:t>Review conversations</a:t>
            </a:r>
            <a:r>
              <a:rPr lang="en" sz="1200">
                <a:solidFill>
                  <a:srgbClr val="617287"/>
                </a:solidFill>
                <a:latin typeface="Source Sans Pro"/>
                <a:ea typeface="Source Sans Pro"/>
                <a:cs typeface="Source Sans Pro"/>
                <a:sym typeface="Source Sans Pro"/>
              </a:rPr>
              <a:t> and </a:t>
            </a:r>
            <a:r>
              <a:rPr b="1" lang="en" sz="1200">
                <a:solidFill>
                  <a:srgbClr val="617287"/>
                </a:solidFill>
                <a:latin typeface="Source Sans Pro"/>
                <a:ea typeface="Source Sans Pro"/>
                <a:cs typeface="Source Sans Pro"/>
                <a:sym typeface="Source Sans Pro"/>
              </a:rPr>
              <a:t>improve your assistant</a:t>
            </a:r>
            <a:r>
              <a:rPr lang="en" sz="1200">
                <a:solidFill>
                  <a:srgbClr val="617287"/>
                </a:solidFill>
                <a:latin typeface="Source Sans Pro"/>
                <a:ea typeface="Source Sans Pro"/>
                <a:cs typeface="Source Sans Pro"/>
                <a:sym typeface="Source Sans Pro"/>
              </a:rPr>
              <a:t> based on what you learn</a:t>
            </a:r>
            <a:endParaRPr sz="1200">
              <a:solidFill>
                <a:srgbClr val="617287"/>
              </a:solidFill>
              <a:latin typeface="Source Sans Pro"/>
              <a:ea typeface="Source Sans Pro"/>
              <a:cs typeface="Source Sans Pro"/>
              <a:sym typeface="Source Sans Pro"/>
            </a:endParaRPr>
          </a:p>
        </p:txBody>
      </p:sp>
      <p:sp>
        <p:nvSpPr>
          <p:cNvPr id="636" name="Google Shape;636;p107"/>
          <p:cNvSpPr txBox="1"/>
          <p:nvPr/>
        </p:nvSpPr>
        <p:spPr>
          <a:xfrm>
            <a:off x="6144228" y="1141725"/>
            <a:ext cx="2311800" cy="14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17287"/>
                </a:solidFill>
                <a:latin typeface="Source Sans Pro"/>
                <a:ea typeface="Source Sans Pro"/>
                <a:cs typeface="Source Sans Pro"/>
                <a:sym typeface="Source Sans Pro"/>
              </a:rPr>
              <a:t>Collect conversations</a:t>
            </a:r>
            <a:r>
              <a:rPr lang="en" sz="1200">
                <a:solidFill>
                  <a:srgbClr val="617287"/>
                </a:solidFill>
                <a:latin typeface="Source Sans Pro"/>
                <a:ea typeface="Source Sans Pro"/>
                <a:cs typeface="Source Sans Pro"/>
                <a:sym typeface="Source Sans Pro"/>
              </a:rPr>
              <a:t> between users and your assistant</a:t>
            </a:r>
            <a:endParaRPr sz="1200">
              <a:solidFill>
                <a:srgbClr val="617287"/>
              </a:solidFill>
              <a:latin typeface="Source Sans Pro"/>
              <a:ea typeface="Source Sans Pro"/>
              <a:cs typeface="Source Sans Pro"/>
              <a:sym typeface="Source Sans Pro"/>
            </a:endParaRPr>
          </a:p>
        </p:txBody>
      </p:sp>
      <p:sp>
        <p:nvSpPr>
          <p:cNvPr id="637" name="Google Shape;637;p107"/>
          <p:cNvSpPr txBox="1"/>
          <p:nvPr/>
        </p:nvSpPr>
        <p:spPr>
          <a:xfrm>
            <a:off x="311700" y="1041725"/>
            <a:ext cx="2658900" cy="12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17287"/>
                </a:solidFill>
                <a:latin typeface="Source Sans Pro"/>
                <a:ea typeface="Source Sans Pro"/>
                <a:cs typeface="Source Sans Pro"/>
                <a:sym typeface="Source Sans Pro"/>
              </a:rPr>
              <a:t>Ensure your new assistant passes tests using </a:t>
            </a:r>
            <a:r>
              <a:rPr b="1" lang="en" sz="1200">
                <a:solidFill>
                  <a:srgbClr val="617287"/>
                </a:solidFill>
                <a:latin typeface="Source Sans Pro"/>
                <a:ea typeface="Source Sans Pro"/>
                <a:cs typeface="Source Sans Pro"/>
                <a:sym typeface="Source Sans Pro"/>
              </a:rPr>
              <a:t>continuous integration (CI) </a:t>
            </a:r>
            <a:r>
              <a:rPr lang="en" sz="1200">
                <a:solidFill>
                  <a:srgbClr val="617287"/>
                </a:solidFill>
                <a:latin typeface="Source Sans Pro"/>
                <a:ea typeface="Source Sans Pro"/>
                <a:cs typeface="Source Sans Pro"/>
                <a:sym typeface="Source Sans Pro"/>
              </a:rPr>
              <a:t>and redeploy it to users using </a:t>
            </a:r>
            <a:r>
              <a:rPr b="1" lang="en" sz="1200">
                <a:solidFill>
                  <a:srgbClr val="617287"/>
                </a:solidFill>
                <a:latin typeface="Source Sans Pro"/>
                <a:ea typeface="Source Sans Pro"/>
                <a:cs typeface="Source Sans Pro"/>
                <a:sym typeface="Source Sans Pro"/>
              </a:rPr>
              <a:t>continuous deployment (CD)</a:t>
            </a:r>
            <a:endParaRPr b="1" sz="1200">
              <a:solidFill>
                <a:srgbClr val="617287"/>
              </a:solidFill>
              <a:latin typeface="Source Sans Pro"/>
              <a:ea typeface="Source Sans Pro"/>
              <a:cs typeface="Source Sans Pro"/>
              <a:sym typeface="Source Sans Pro"/>
            </a:endParaRPr>
          </a:p>
        </p:txBody>
      </p:sp>
      <p:sp>
        <p:nvSpPr>
          <p:cNvPr id="638" name="Google Shape;638;p107"/>
          <p:cNvSpPr/>
          <p:nvPr/>
        </p:nvSpPr>
        <p:spPr>
          <a:xfrm>
            <a:off x="3487250" y="1439850"/>
            <a:ext cx="2091600" cy="21333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7"/>
          <p:cNvSpPr/>
          <p:nvPr/>
        </p:nvSpPr>
        <p:spPr>
          <a:xfrm>
            <a:off x="3476250" y="1496775"/>
            <a:ext cx="2091600" cy="21333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107"/>
          <p:cNvPicPr preferRelativeResize="0"/>
          <p:nvPr/>
        </p:nvPicPr>
        <p:blipFill>
          <a:blip r:embed="rId4">
            <a:alphaModFix/>
          </a:blip>
          <a:stretch>
            <a:fillRect/>
          </a:stretch>
        </p:blipFill>
        <p:spPr>
          <a:xfrm>
            <a:off x="3620350" y="1692424"/>
            <a:ext cx="1856078" cy="185609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08"/>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646" name="Google Shape;646;p108"/>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647" name="Google Shape;647;p108"/>
          <p:cNvPicPr preferRelativeResize="0"/>
          <p:nvPr/>
        </p:nvPicPr>
        <p:blipFill rotWithShape="1">
          <a:blip r:embed="rId3">
            <a:alphaModFix/>
          </a:blip>
          <a:srcRect b="0" l="0" r="69894" t="0"/>
          <a:stretch/>
        </p:blipFill>
        <p:spPr>
          <a:xfrm>
            <a:off x="405425" y="807325"/>
            <a:ext cx="1735477" cy="3198000"/>
          </a:xfrm>
          <a:prstGeom prst="rect">
            <a:avLst/>
          </a:prstGeom>
          <a:noFill/>
          <a:ln>
            <a:noFill/>
          </a:ln>
        </p:spPr>
      </p:pic>
      <p:sp>
        <p:nvSpPr>
          <p:cNvPr id="648" name="Google Shape;648;p108"/>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649" name="Google Shape;649;p108"/>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650" name="Google Shape;650;p108"/>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108"/>
          <p:cNvGrpSpPr/>
          <p:nvPr/>
        </p:nvGrpSpPr>
        <p:grpSpPr>
          <a:xfrm>
            <a:off x="387901" y="3003498"/>
            <a:ext cx="1791695" cy="529814"/>
            <a:chOff x="3055402" y="2304204"/>
            <a:chExt cx="1946014" cy="575446"/>
          </a:xfrm>
        </p:grpSpPr>
        <p:sp>
          <p:nvSpPr>
            <p:cNvPr id="652" name="Google Shape;652;p10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08"/>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654" name="Google Shape;654;p10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5" name="Google Shape;655;p108"/>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656" name="Google Shape;656;p108"/>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657" name="Google Shape;657;p108"/>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08"/>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9" name="Google Shape;659;p108"/>
          <p:cNvPicPr preferRelativeResize="0"/>
          <p:nvPr/>
        </p:nvPicPr>
        <p:blipFill>
          <a:blip r:embed="rId6">
            <a:alphaModFix/>
          </a:blip>
          <a:stretch>
            <a:fillRect/>
          </a:stretch>
        </p:blipFill>
        <p:spPr>
          <a:xfrm>
            <a:off x="6822872" y="1808583"/>
            <a:ext cx="1473829" cy="1473849"/>
          </a:xfrm>
          <a:prstGeom prst="rect">
            <a:avLst/>
          </a:prstGeom>
          <a:noFill/>
          <a:ln>
            <a:noFill/>
          </a:ln>
        </p:spPr>
      </p:pic>
      <p:grpSp>
        <p:nvGrpSpPr>
          <p:cNvPr id="660" name="Google Shape;660;p108"/>
          <p:cNvGrpSpPr/>
          <p:nvPr/>
        </p:nvGrpSpPr>
        <p:grpSpPr>
          <a:xfrm>
            <a:off x="6755226" y="679558"/>
            <a:ext cx="1554667" cy="516403"/>
            <a:chOff x="3055402" y="2318769"/>
            <a:chExt cx="1688571" cy="560881"/>
          </a:xfrm>
        </p:grpSpPr>
        <p:sp>
          <p:nvSpPr>
            <p:cNvPr id="661" name="Google Shape;661;p10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08"/>
            <p:cNvSpPr txBox="1"/>
            <p:nvPr/>
          </p:nvSpPr>
          <p:spPr>
            <a:xfrm rot="-1847">
              <a:off x="3069073" y="2319219"/>
              <a:ext cx="16749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Source Sans Pro"/>
                  <a:ea typeface="Source Sans Pro"/>
                  <a:cs typeface="Source Sans Pro"/>
                  <a:sym typeface="Source Sans Pro"/>
                </a:rPr>
                <a:t>No iterations</a:t>
              </a:r>
              <a:endParaRPr sz="1200">
                <a:solidFill>
                  <a:srgbClr val="FFFFFF"/>
                </a:solidFill>
                <a:latin typeface="Source Sans Pro"/>
                <a:ea typeface="Source Sans Pro"/>
                <a:cs typeface="Source Sans Pro"/>
                <a:sym typeface="Source Sans Pro"/>
              </a:endParaRPr>
            </a:p>
          </p:txBody>
        </p:sp>
        <p:sp>
          <p:nvSpPr>
            <p:cNvPr id="663" name="Google Shape;663;p10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64"/>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Today’s theme: deployment and production</a:t>
            </a:r>
            <a:endParaRPr/>
          </a:p>
        </p:txBody>
      </p:sp>
      <p:sp>
        <p:nvSpPr>
          <p:cNvPr id="284" name="Google Shape;284;p64"/>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85" name="Google Shape;285;p64"/>
          <p:cNvSpPr txBox="1"/>
          <p:nvPr/>
        </p:nvSpPr>
        <p:spPr>
          <a:xfrm>
            <a:off x="361225" y="2020050"/>
            <a:ext cx="7731600" cy="11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a:solidFill>
                <a:srgbClr val="595959"/>
              </a:solidFill>
              <a:latin typeface="Roboto"/>
              <a:ea typeface="Roboto"/>
              <a:cs typeface="Roboto"/>
              <a:sym typeface="Roboto"/>
            </a:endParaRPr>
          </a:p>
        </p:txBody>
      </p:sp>
      <p:sp>
        <p:nvSpPr>
          <p:cNvPr id="286" name="Google Shape;286;p64"/>
          <p:cNvSpPr txBox="1"/>
          <p:nvPr>
            <p:ph idx="1" type="body"/>
          </p:nvPr>
        </p:nvSpPr>
        <p:spPr>
          <a:xfrm>
            <a:off x="235500" y="1056325"/>
            <a:ext cx="8243400" cy="303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757575"/>
              </a:buClr>
              <a:buSzPts val="1400"/>
              <a:buFont typeface="Source Sans Pro"/>
              <a:buChar char="●"/>
            </a:pPr>
            <a:r>
              <a:rPr lang="en"/>
              <a:t>Lecture/Instructor Demo: setting up the server</a:t>
            </a:r>
            <a:endParaRPr/>
          </a:p>
          <a:p>
            <a:pPr indent="-317500" lvl="1" marL="914400" rtl="0" algn="l">
              <a:spcBef>
                <a:spcPts val="0"/>
              </a:spcBef>
              <a:spcAft>
                <a:spcPts val="0"/>
              </a:spcAft>
              <a:buClr>
                <a:schemeClr val="dk1"/>
              </a:buClr>
              <a:buSzPts val="1400"/>
              <a:buFont typeface="Arial"/>
              <a:buChar char="○"/>
            </a:pPr>
            <a:r>
              <a:rPr lang="en"/>
              <a:t>Deployment overview</a:t>
            </a:r>
            <a:endParaRPr/>
          </a:p>
          <a:p>
            <a:pPr indent="-317500" lvl="1" marL="914400" rtl="0" algn="l">
              <a:spcBef>
                <a:spcPts val="0"/>
              </a:spcBef>
              <a:spcAft>
                <a:spcPts val="0"/>
              </a:spcAft>
              <a:buClr>
                <a:schemeClr val="dk1"/>
              </a:buClr>
              <a:buSzPts val="1400"/>
              <a:buFont typeface="Arial"/>
              <a:buChar char="○"/>
            </a:pPr>
            <a:r>
              <a:rPr lang="en"/>
              <a:t>Install Rasa X &amp; </a:t>
            </a:r>
            <a:r>
              <a:rPr lang="en"/>
              <a:t>Apply domain and SSL</a:t>
            </a:r>
            <a:br>
              <a:rPr lang="en"/>
            </a:br>
            <a:endParaRPr/>
          </a:p>
          <a:p>
            <a:pPr indent="-317500" lvl="0" marL="457200" rtl="0" algn="l">
              <a:spcBef>
                <a:spcPts val="0"/>
              </a:spcBef>
              <a:spcAft>
                <a:spcPts val="0"/>
              </a:spcAft>
              <a:buClr>
                <a:srgbClr val="757575"/>
              </a:buClr>
              <a:buSzPts val="1400"/>
              <a:buFont typeface="Source Sans Pro"/>
              <a:buChar char="●"/>
            </a:pPr>
            <a:r>
              <a:rPr lang="en"/>
              <a:t>Code along: Finish up deployment</a:t>
            </a:r>
            <a:endParaRPr/>
          </a:p>
          <a:p>
            <a:pPr indent="-317500" lvl="1" marL="914400" rtl="0" algn="l">
              <a:spcBef>
                <a:spcPts val="0"/>
              </a:spcBef>
              <a:spcAft>
                <a:spcPts val="0"/>
              </a:spcAft>
              <a:buClr>
                <a:srgbClr val="757575"/>
              </a:buClr>
              <a:buSzPts val="1400"/>
              <a:buFont typeface="Source Sans Pro"/>
              <a:buChar char="○"/>
            </a:pPr>
            <a:r>
              <a:rPr lang="en"/>
              <a:t>Load assistant into Rasa X</a:t>
            </a:r>
            <a:endParaRPr/>
          </a:p>
          <a:p>
            <a:pPr indent="-317500" lvl="1" marL="914400" rtl="0" algn="l">
              <a:spcBef>
                <a:spcPts val="0"/>
              </a:spcBef>
              <a:spcAft>
                <a:spcPts val="0"/>
              </a:spcAft>
              <a:buClr>
                <a:srgbClr val="757575"/>
              </a:buClr>
              <a:buSzPts val="1400"/>
              <a:buFont typeface="Source Sans Pro"/>
              <a:buChar char="○"/>
            </a:pPr>
            <a:r>
              <a:rPr lang="en"/>
              <a:t>Get action server and duckling working</a:t>
            </a:r>
            <a:endParaRPr/>
          </a:p>
          <a:p>
            <a:pPr indent="-317500" lvl="1" marL="914400" rtl="0" algn="l">
              <a:spcBef>
                <a:spcPts val="0"/>
              </a:spcBef>
              <a:spcAft>
                <a:spcPts val="0"/>
              </a:spcAft>
              <a:buClr>
                <a:srgbClr val="757575"/>
              </a:buClr>
              <a:buSzPts val="1400"/>
              <a:buFont typeface="Source Sans Pro"/>
              <a:buChar char="○"/>
            </a:pPr>
            <a:r>
              <a:rPr lang="en"/>
              <a:t>Connect to external channel</a:t>
            </a:r>
            <a:endParaRPr/>
          </a:p>
          <a:p>
            <a:pPr indent="-317500" lvl="0" marL="457200" rtl="0" algn="l">
              <a:spcBef>
                <a:spcPts val="1000"/>
              </a:spcBef>
              <a:spcAft>
                <a:spcPts val="0"/>
              </a:spcAft>
              <a:buClr>
                <a:srgbClr val="757575"/>
              </a:buClr>
              <a:buSzPts val="1400"/>
              <a:buFont typeface="Source Sans Pro"/>
              <a:buChar char="●"/>
            </a:pPr>
            <a:r>
              <a:rPr lang="en"/>
              <a:t>Lecture: </a:t>
            </a:r>
            <a:r>
              <a:rPr lang="en"/>
              <a:t>Introducing Rasa X</a:t>
            </a:r>
            <a:endParaRPr/>
          </a:p>
          <a:p>
            <a:pPr indent="-317500" lvl="1" marL="914400" rtl="0" algn="l">
              <a:spcBef>
                <a:spcPts val="0"/>
              </a:spcBef>
              <a:spcAft>
                <a:spcPts val="0"/>
              </a:spcAft>
              <a:buClr>
                <a:srgbClr val="757575"/>
              </a:buClr>
              <a:buSzPts val="1400"/>
              <a:buFont typeface="Source Sans Pro"/>
              <a:buChar char="○"/>
            </a:pPr>
            <a:r>
              <a:rPr lang="en"/>
              <a:t>Why Rasa X</a:t>
            </a:r>
            <a:endParaRPr/>
          </a:p>
          <a:p>
            <a:pPr indent="-317500" lvl="1" marL="914400" rtl="0" algn="l">
              <a:spcBef>
                <a:spcPts val="0"/>
              </a:spcBef>
              <a:spcAft>
                <a:spcPts val="0"/>
              </a:spcAft>
              <a:buClr>
                <a:srgbClr val="757575"/>
              </a:buClr>
              <a:buSzPts val="1400"/>
              <a:buFont typeface="Source Sans Pro"/>
              <a:buChar char="○"/>
            </a:pPr>
            <a:r>
              <a:rPr lang="en"/>
              <a:t>How to use Rasa X as your development progresses</a:t>
            </a:r>
            <a:endParaRPr/>
          </a:p>
          <a:p>
            <a:pPr indent="-317500" lvl="0" marL="457200" rtl="0" algn="l">
              <a:spcBef>
                <a:spcPts val="1000"/>
              </a:spcBef>
              <a:spcAft>
                <a:spcPts val="0"/>
              </a:spcAft>
              <a:buClr>
                <a:srgbClr val="757575"/>
              </a:buClr>
              <a:buSzPts val="1400"/>
              <a:buFont typeface="Source Sans Pro"/>
              <a:buChar char="●"/>
            </a:pPr>
            <a:r>
              <a:rPr lang="en"/>
              <a:t>Instructor Demo: Development workflow</a:t>
            </a:r>
            <a:endParaRPr/>
          </a:p>
          <a:p>
            <a:pPr indent="-317500" lvl="1" marL="914400" rtl="0" algn="l">
              <a:spcBef>
                <a:spcPts val="0"/>
              </a:spcBef>
              <a:spcAft>
                <a:spcPts val="0"/>
              </a:spcAft>
              <a:buClr>
                <a:srgbClr val="757575"/>
              </a:buClr>
              <a:buSzPts val="1400"/>
              <a:buFont typeface="Source Sans Pro"/>
              <a:buChar char="○"/>
            </a:pPr>
            <a:r>
              <a:rPr lang="en"/>
              <a:t>Review conversations</a:t>
            </a:r>
            <a:endParaRPr/>
          </a:p>
          <a:p>
            <a:pPr indent="-317500" lvl="1" marL="914400" rtl="0" algn="l">
              <a:spcBef>
                <a:spcPts val="0"/>
              </a:spcBef>
              <a:spcAft>
                <a:spcPts val="0"/>
              </a:spcAft>
              <a:buClr>
                <a:srgbClr val="757575"/>
              </a:buClr>
              <a:buSzPts val="1400"/>
              <a:buFont typeface="Source Sans Pro"/>
              <a:buChar char="○"/>
            </a:pPr>
            <a:r>
              <a:rPr lang="en"/>
              <a:t>Moving changes to production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109"/>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669" name="Google Shape;669;p109"/>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670" name="Google Shape;670;p109"/>
          <p:cNvPicPr preferRelativeResize="0"/>
          <p:nvPr/>
        </p:nvPicPr>
        <p:blipFill rotWithShape="1">
          <a:blip r:embed="rId3">
            <a:alphaModFix/>
          </a:blip>
          <a:srcRect b="0" l="0" r="69894" t="0"/>
          <a:stretch/>
        </p:blipFill>
        <p:spPr>
          <a:xfrm>
            <a:off x="405425" y="807325"/>
            <a:ext cx="1735477" cy="3198000"/>
          </a:xfrm>
          <a:prstGeom prst="rect">
            <a:avLst/>
          </a:prstGeom>
          <a:noFill/>
          <a:ln>
            <a:noFill/>
          </a:ln>
        </p:spPr>
      </p:pic>
      <p:sp>
        <p:nvSpPr>
          <p:cNvPr id="671" name="Google Shape;671;p109"/>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672" name="Google Shape;672;p109"/>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673" name="Google Shape;673;p109"/>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109"/>
          <p:cNvGrpSpPr/>
          <p:nvPr/>
        </p:nvGrpSpPr>
        <p:grpSpPr>
          <a:xfrm>
            <a:off x="387901" y="3003498"/>
            <a:ext cx="1791695" cy="529814"/>
            <a:chOff x="3055402" y="2304204"/>
            <a:chExt cx="1946014" cy="575446"/>
          </a:xfrm>
        </p:grpSpPr>
        <p:sp>
          <p:nvSpPr>
            <p:cNvPr id="675" name="Google Shape;675;p109"/>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9"/>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677" name="Google Shape;677;p109"/>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8" name="Google Shape;678;p109"/>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679" name="Google Shape;679;p109"/>
          <p:cNvPicPr preferRelativeResize="0"/>
          <p:nvPr/>
        </p:nvPicPr>
        <p:blipFill rotWithShape="1">
          <a:blip r:embed="rId5">
            <a:alphaModFix/>
          </a:blip>
          <a:srcRect b="23890" l="18443" r="23247" t="0"/>
          <a:stretch/>
        </p:blipFill>
        <p:spPr>
          <a:xfrm rot="5400000">
            <a:off x="6158900" y="1195950"/>
            <a:ext cx="2603876" cy="2751600"/>
          </a:xfrm>
          <a:prstGeom prst="rect">
            <a:avLst/>
          </a:prstGeom>
          <a:noFill/>
          <a:ln>
            <a:noFill/>
          </a:ln>
        </p:spPr>
      </p:pic>
      <p:sp>
        <p:nvSpPr>
          <p:cNvPr id="680" name="Google Shape;680;p109"/>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09"/>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2" name="Google Shape;682;p109"/>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10"/>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688" name="Google Shape;688;p110"/>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689" name="Google Shape;689;p110"/>
          <p:cNvPicPr preferRelativeResize="0"/>
          <p:nvPr/>
        </p:nvPicPr>
        <p:blipFill rotWithShape="1">
          <a:blip r:embed="rId3">
            <a:alphaModFix/>
          </a:blip>
          <a:srcRect b="0" l="0" r="69894" t="0"/>
          <a:stretch/>
        </p:blipFill>
        <p:spPr>
          <a:xfrm>
            <a:off x="405425" y="807325"/>
            <a:ext cx="1735477" cy="3198000"/>
          </a:xfrm>
          <a:prstGeom prst="rect">
            <a:avLst/>
          </a:prstGeom>
          <a:noFill/>
          <a:ln>
            <a:noFill/>
          </a:ln>
        </p:spPr>
      </p:pic>
      <p:sp>
        <p:nvSpPr>
          <p:cNvPr id="690" name="Google Shape;690;p110"/>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691" name="Google Shape;691;p110"/>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692" name="Google Shape;692;p110"/>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110"/>
          <p:cNvGrpSpPr/>
          <p:nvPr/>
        </p:nvGrpSpPr>
        <p:grpSpPr>
          <a:xfrm>
            <a:off x="387901" y="3003498"/>
            <a:ext cx="1791695" cy="529814"/>
            <a:chOff x="3055402" y="2304204"/>
            <a:chExt cx="1946014" cy="575446"/>
          </a:xfrm>
        </p:grpSpPr>
        <p:sp>
          <p:nvSpPr>
            <p:cNvPr id="694" name="Google Shape;694;p110"/>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0"/>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696" name="Google Shape;696;p110"/>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7" name="Google Shape;697;p110"/>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698" name="Google Shape;698;p110"/>
          <p:cNvPicPr preferRelativeResize="0"/>
          <p:nvPr/>
        </p:nvPicPr>
        <p:blipFill rotWithShape="1">
          <a:blip r:embed="rId5">
            <a:alphaModFix/>
          </a:blip>
          <a:srcRect b="23890" l="18443" r="23247" t="0"/>
          <a:stretch/>
        </p:blipFill>
        <p:spPr>
          <a:xfrm rot="10800000">
            <a:off x="6190250" y="1046850"/>
            <a:ext cx="2603876" cy="2751600"/>
          </a:xfrm>
          <a:prstGeom prst="rect">
            <a:avLst/>
          </a:prstGeom>
          <a:noFill/>
          <a:ln>
            <a:noFill/>
          </a:ln>
        </p:spPr>
      </p:pic>
      <p:sp>
        <p:nvSpPr>
          <p:cNvPr id="699" name="Google Shape;699;p110"/>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0"/>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1" name="Google Shape;701;p110"/>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11"/>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707" name="Google Shape;707;p111"/>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708" name="Google Shape;708;p111"/>
          <p:cNvPicPr preferRelativeResize="0"/>
          <p:nvPr/>
        </p:nvPicPr>
        <p:blipFill rotWithShape="1">
          <a:blip r:embed="rId3">
            <a:alphaModFix/>
          </a:blip>
          <a:srcRect b="0" l="0" r="69894" t="0"/>
          <a:stretch/>
        </p:blipFill>
        <p:spPr>
          <a:xfrm>
            <a:off x="405425" y="807325"/>
            <a:ext cx="1735477" cy="3198000"/>
          </a:xfrm>
          <a:prstGeom prst="rect">
            <a:avLst/>
          </a:prstGeom>
          <a:noFill/>
          <a:ln>
            <a:noFill/>
          </a:ln>
        </p:spPr>
      </p:pic>
      <p:sp>
        <p:nvSpPr>
          <p:cNvPr id="709" name="Google Shape;709;p111"/>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710" name="Google Shape;710;p111"/>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711" name="Google Shape;711;p111"/>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111"/>
          <p:cNvGrpSpPr/>
          <p:nvPr/>
        </p:nvGrpSpPr>
        <p:grpSpPr>
          <a:xfrm>
            <a:off x="387901" y="3003498"/>
            <a:ext cx="1791695" cy="529814"/>
            <a:chOff x="3055402" y="2304204"/>
            <a:chExt cx="1946014" cy="575446"/>
          </a:xfrm>
        </p:grpSpPr>
        <p:sp>
          <p:nvSpPr>
            <p:cNvPr id="713" name="Google Shape;713;p111"/>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1"/>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715" name="Google Shape;715;p111"/>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6" name="Google Shape;716;p111"/>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717" name="Google Shape;717;p111"/>
          <p:cNvPicPr preferRelativeResize="0"/>
          <p:nvPr/>
        </p:nvPicPr>
        <p:blipFill rotWithShape="1">
          <a:blip r:embed="rId5">
            <a:alphaModFix/>
          </a:blip>
          <a:srcRect b="23890" l="18443" r="23247" t="0"/>
          <a:stretch/>
        </p:blipFill>
        <p:spPr>
          <a:xfrm rot="-5400000">
            <a:off x="6315850" y="1100925"/>
            <a:ext cx="2603876" cy="2751600"/>
          </a:xfrm>
          <a:prstGeom prst="rect">
            <a:avLst/>
          </a:prstGeom>
          <a:noFill/>
          <a:ln>
            <a:noFill/>
          </a:ln>
        </p:spPr>
      </p:pic>
      <p:sp>
        <p:nvSpPr>
          <p:cNvPr id="718" name="Google Shape;718;p111"/>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1"/>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0" name="Google Shape;720;p111"/>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12"/>
          <p:cNvSpPr txBox="1"/>
          <p:nvPr>
            <p:ph type="title"/>
          </p:nvPr>
        </p:nvSpPr>
        <p:spPr>
          <a:xfrm>
            <a:off x="235500" y="394525"/>
            <a:ext cx="63561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726" name="Google Shape;726;p112"/>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727" name="Google Shape;727;p112"/>
          <p:cNvPicPr preferRelativeResize="0"/>
          <p:nvPr/>
        </p:nvPicPr>
        <p:blipFill rotWithShape="1">
          <a:blip r:embed="rId3">
            <a:alphaModFix/>
          </a:blip>
          <a:srcRect b="0" l="0" r="60648" t="0"/>
          <a:stretch/>
        </p:blipFill>
        <p:spPr>
          <a:xfrm>
            <a:off x="405425" y="807325"/>
            <a:ext cx="2268477" cy="3198000"/>
          </a:xfrm>
          <a:prstGeom prst="rect">
            <a:avLst/>
          </a:prstGeom>
          <a:noFill/>
          <a:ln>
            <a:noFill/>
          </a:ln>
        </p:spPr>
      </p:pic>
      <p:sp>
        <p:nvSpPr>
          <p:cNvPr id="728" name="Google Shape;728;p112"/>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729" name="Google Shape;729;p112"/>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730" name="Google Shape;730;p112"/>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112"/>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732" name="Google Shape;732;p112"/>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733" name="Google Shape;733;p112"/>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2"/>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5" name="Google Shape;735;p112"/>
          <p:cNvPicPr preferRelativeResize="0"/>
          <p:nvPr/>
        </p:nvPicPr>
        <p:blipFill>
          <a:blip r:embed="rId6">
            <a:alphaModFix/>
          </a:blip>
          <a:stretch>
            <a:fillRect/>
          </a:stretch>
        </p:blipFill>
        <p:spPr>
          <a:xfrm>
            <a:off x="6822872" y="1808583"/>
            <a:ext cx="1473829" cy="1473849"/>
          </a:xfrm>
          <a:prstGeom prst="rect">
            <a:avLst/>
          </a:prstGeom>
          <a:noFill/>
          <a:ln>
            <a:noFill/>
          </a:ln>
        </p:spPr>
      </p:pic>
      <p:grpSp>
        <p:nvGrpSpPr>
          <p:cNvPr id="736" name="Google Shape;736;p112"/>
          <p:cNvGrpSpPr/>
          <p:nvPr/>
        </p:nvGrpSpPr>
        <p:grpSpPr>
          <a:xfrm>
            <a:off x="387901" y="3003498"/>
            <a:ext cx="1791695" cy="529814"/>
            <a:chOff x="3055402" y="2304204"/>
            <a:chExt cx="1946014" cy="575446"/>
          </a:xfrm>
        </p:grpSpPr>
        <p:sp>
          <p:nvSpPr>
            <p:cNvPr id="737" name="Google Shape;737;p112"/>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12"/>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739" name="Google Shape;739;p112"/>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13"/>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745" name="Google Shape;745;p113"/>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746" name="Google Shape;746;p113"/>
          <p:cNvPicPr preferRelativeResize="0"/>
          <p:nvPr/>
        </p:nvPicPr>
        <p:blipFill rotWithShape="1">
          <a:blip r:embed="rId3">
            <a:alphaModFix/>
          </a:blip>
          <a:srcRect b="0" l="0" r="60648" t="0"/>
          <a:stretch/>
        </p:blipFill>
        <p:spPr>
          <a:xfrm>
            <a:off x="405425" y="807325"/>
            <a:ext cx="2268477" cy="3198000"/>
          </a:xfrm>
          <a:prstGeom prst="rect">
            <a:avLst/>
          </a:prstGeom>
          <a:noFill/>
          <a:ln>
            <a:noFill/>
          </a:ln>
        </p:spPr>
      </p:pic>
      <p:sp>
        <p:nvSpPr>
          <p:cNvPr id="747" name="Google Shape;747;p113"/>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748" name="Google Shape;748;p113"/>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749" name="Google Shape;749;p113"/>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 name="Google Shape;750;p113"/>
          <p:cNvGrpSpPr/>
          <p:nvPr/>
        </p:nvGrpSpPr>
        <p:grpSpPr>
          <a:xfrm>
            <a:off x="387901" y="3003498"/>
            <a:ext cx="1791695" cy="529814"/>
            <a:chOff x="3055402" y="2304204"/>
            <a:chExt cx="1946014" cy="575446"/>
          </a:xfrm>
        </p:grpSpPr>
        <p:sp>
          <p:nvSpPr>
            <p:cNvPr id="751" name="Google Shape;751;p113"/>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13"/>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753" name="Google Shape;753;p113"/>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4" name="Google Shape;754;p113"/>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755" name="Google Shape;755;p113"/>
          <p:cNvPicPr preferRelativeResize="0"/>
          <p:nvPr/>
        </p:nvPicPr>
        <p:blipFill rotWithShape="1">
          <a:blip r:embed="rId5">
            <a:alphaModFix/>
          </a:blip>
          <a:srcRect b="23890" l="18443" r="23247" t="0"/>
          <a:stretch/>
        </p:blipFill>
        <p:spPr>
          <a:xfrm rot="5400000">
            <a:off x="6174575" y="1164550"/>
            <a:ext cx="2603876" cy="2751600"/>
          </a:xfrm>
          <a:prstGeom prst="rect">
            <a:avLst/>
          </a:prstGeom>
          <a:noFill/>
          <a:ln>
            <a:noFill/>
          </a:ln>
        </p:spPr>
      </p:pic>
      <p:sp>
        <p:nvSpPr>
          <p:cNvPr id="756" name="Google Shape;756;p113"/>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13"/>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113"/>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14"/>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764" name="Google Shape;764;p114"/>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765" name="Google Shape;765;p114"/>
          <p:cNvPicPr preferRelativeResize="0"/>
          <p:nvPr/>
        </p:nvPicPr>
        <p:blipFill rotWithShape="1">
          <a:blip r:embed="rId3">
            <a:alphaModFix/>
          </a:blip>
          <a:srcRect b="0" l="0" r="60648" t="0"/>
          <a:stretch/>
        </p:blipFill>
        <p:spPr>
          <a:xfrm>
            <a:off x="405425" y="807325"/>
            <a:ext cx="2268477" cy="3198000"/>
          </a:xfrm>
          <a:prstGeom prst="rect">
            <a:avLst/>
          </a:prstGeom>
          <a:noFill/>
          <a:ln>
            <a:noFill/>
          </a:ln>
        </p:spPr>
      </p:pic>
      <p:sp>
        <p:nvSpPr>
          <p:cNvPr id="766" name="Google Shape;766;p114"/>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767" name="Google Shape;767;p114"/>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768" name="Google Shape;768;p114"/>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 name="Google Shape;769;p114"/>
          <p:cNvGrpSpPr/>
          <p:nvPr/>
        </p:nvGrpSpPr>
        <p:grpSpPr>
          <a:xfrm>
            <a:off x="387901" y="3003498"/>
            <a:ext cx="1791695" cy="529814"/>
            <a:chOff x="3055402" y="2304204"/>
            <a:chExt cx="1946014" cy="575446"/>
          </a:xfrm>
        </p:grpSpPr>
        <p:sp>
          <p:nvSpPr>
            <p:cNvPr id="770" name="Google Shape;770;p114"/>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4"/>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772" name="Google Shape;772;p114"/>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3" name="Google Shape;773;p114"/>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774" name="Google Shape;774;p114"/>
          <p:cNvPicPr preferRelativeResize="0"/>
          <p:nvPr/>
        </p:nvPicPr>
        <p:blipFill rotWithShape="1">
          <a:blip r:embed="rId5">
            <a:alphaModFix/>
          </a:blip>
          <a:srcRect b="23890" l="18443" r="23247" t="0"/>
          <a:stretch/>
        </p:blipFill>
        <p:spPr>
          <a:xfrm rot="10800000">
            <a:off x="6205975" y="1046850"/>
            <a:ext cx="2603876" cy="2751600"/>
          </a:xfrm>
          <a:prstGeom prst="rect">
            <a:avLst/>
          </a:prstGeom>
          <a:noFill/>
          <a:ln>
            <a:noFill/>
          </a:ln>
        </p:spPr>
      </p:pic>
      <p:sp>
        <p:nvSpPr>
          <p:cNvPr id="775" name="Google Shape;775;p114"/>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4"/>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 name="Google Shape;777;p114"/>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15"/>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783" name="Google Shape;783;p115"/>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784" name="Google Shape;784;p115"/>
          <p:cNvPicPr preferRelativeResize="0"/>
          <p:nvPr/>
        </p:nvPicPr>
        <p:blipFill rotWithShape="1">
          <a:blip r:embed="rId3">
            <a:alphaModFix/>
          </a:blip>
          <a:srcRect b="0" l="0" r="60648" t="0"/>
          <a:stretch/>
        </p:blipFill>
        <p:spPr>
          <a:xfrm>
            <a:off x="405425" y="807325"/>
            <a:ext cx="2268477" cy="3198000"/>
          </a:xfrm>
          <a:prstGeom prst="rect">
            <a:avLst/>
          </a:prstGeom>
          <a:noFill/>
          <a:ln>
            <a:noFill/>
          </a:ln>
        </p:spPr>
      </p:pic>
      <p:sp>
        <p:nvSpPr>
          <p:cNvPr id="785" name="Google Shape;785;p115"/>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786" name="Google Shape;786;p115"/>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787" name="Google Shape;787;p115"/>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 name="Google Shape;788;p115"/>
          <p:cNvGrpSpPr/>
          <p:nvPr/>
        </p:nvGrpSpPr>
        <p:grpSpPr>
          <a:xfrm>
            <a:off x="387901" y="3003498"/>
            <a:ext cx="1791695" cy="529814"/>
            <a:chOff x="3055402" y="2304204"/>
            <a:chExt cx="1946014" cy="575446"/>
          </a:xfrm>
        </p:grpSpPr>
        <p:sp>
          <p:nvSpPr>
            <p:cNvPr id="789" name="Google Shape;789;p115"/>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5"/>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791" name="Google Shape;791;p115"/>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2" name="Google Shape;792;p115"/>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793" name="Google Shape;793;p115"/>
          <p:cNvPicPr preferRelativeResize="0"/>
          <p:nvPr/>
        </p:nvPicPr>
        <p:blipFill rotWithShape="1">
          <a:blip r:embed="rId5">
            <a:alphaModFix/>
          </a:blip>
          <a:srcRect b="23890" l="18443" r="23247" t="0"/>
          <a:stretch/>
        </p:blipFill>
        <p:spPr>
          <a:xfrm rot="-5400000">
            <a:off x="6315850" y="1093900"/>
            <a:ext cx="2603876" cy="2751600"/>
          </a:xfrm>
          <a:prstGeom prst="rect">
            <a:avLst/>
          </a:prstGeom>
          <a:noFill/>
          <a:ln>
            <a:noFill/>
          </a:ln>
        </p:spPr>
      </p:pic>
      <p:sp>
        <p:nvSpPr>
          <p:cNvPr id="794" name="Google Shape;794;p115"/>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5"/>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 name="Google Shape;796;p115"/>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16"/>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802" name="Google Shape;802;p116"/>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803" name="Google Shape;803;p116"/>
          <p:cNvPicPr preferRelativeResize="0"/>
          <p:nvPr/>
        </p:nvPicPr>
        <p:blipFill rotWithShape="1">
          <a:blip r:embed="rId3">
            <a:alphaModFix/>
          </a:blip>
          <a:srcRect b="0" l="0" r="49553" t="0"/>
          <a:stretch/>
        </p:blipFill>
        <p:spPr>
          <a:xfrm>
            <a:off x="405425" y="807325"/>
            <a:ext cx="2908099" cy="3198000"/>
          </a:xfrm>
          <a:prstGeom prst="rect">
            <a:avLst/>
          </a:prstGeom>
          <a:noFill/>
          <a:ln>
            <a:noFill/>
          </a:ln>
        </p:spPr>
      </p:pic>
      <p:sp>
        <p:nvSpPr>
          <p:cNvPr id="804" name="Google Shape;804;p116"/>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805" name="Google Shape;805;p116"/>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806" name="Google Shape;806;p116"/>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116"/>
          <p:cNvGrpSpPr/>
          <p:nvPr/>
        </p:nvGrpSpPr>
        <p:grpSpPr>
          <a:xfrm>
            <a:off x="387901" y="3003498"/>
            <a:ext cx="1791695" cy="529814"/>
            <a:chOff x="3055402" y="2304204"/>
            <a:chExt cx="1946014" cy="575446"/>
          </a:xfrm>
        </p:grpSpPr>
        <p:sp>
          <p:nvSpPr>
            <p:cNvPr id="808" name="Google Shape;808;p116"/>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6"/>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810" name="Google Shape;810;p116"/>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1" name="Google Shape;811;p116"/>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812" name="Google Shape;812;p116"/>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813" name="Google Shape;813;p116"/>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6"/>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5" name="Google Shape;815;p116"/>
          <p:cNvPicPr preferRelativeResize="0"/>
          <p:nvPr/>
        </p:nvPicPr>
        <p:blipFill>
          <a:blip r:embed="rId6">
            <a:alphaModFix/>
          </a:blip>
          <a:stretch>
            <a:fillRect/>
          </a:stretch>
        </p:blipFill>
        <p:spPr>
          <a:xfrm>
            <a:off x="6822872" y="1808583"/>
            <a:ext cx="1473829" cy="1473849"/>
          </a:xfrm>
          <a:prstGeom prst="rect">
            <a:avLst/>
          </a:prstGeom>
          <a:noFill/>
          <a:ln>
            <a:noFill/>
          </a:ln>
        </p:spPr>
      </p:pic>
      <p:grpSp>
        <p:nvGrpSpPr>
          <p:cNvPr id="816" name="Google Shape;816;p116"/>
          <p:cNvGrpSpPr/>
          <p:nvPr/>
        </p:nvGrpSpPr>
        <p:grpSpPr>
          <a:xfrm>
            <a:off x="6755226" y="679558"/>
            <a:ext cx="1554667" cy="516403"/>
            <a:chOff x="3055402" y="2318769"/>
            <a:chExt cx="1688571" cy="560881"/>
          </a:xfrm>
        </p:grpSpPr>
        <p:sp>
          <p:nvSpPr>
            <p:cNvPr id="817" name="Google Shape;817;p116"/>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6"/>
            <p:cNvSpPr txBox="1"/>
            <p:nvPr/>
          </p:nvSpPr>
          <p:spPr>
            <a:xfrm rot="-1847">
              <a:off x="3069073" y="2319219"/>
              <a:ext cx="16749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Source Sans Pro"/>
                  <a:ea typeface="Source Sans Pro"/>
                  <a:cs typeface="Source Sans Pro"/>
                  <a:sym typeface="Source Sans Pro"/>
                </a:rPr>
                <a:t>A few</a:t>
              </a:r>
              <a:r>
                <a:rPr b="1" lang="en" sz="1200">
                  <a:solidFill>
                    <a:srgbClr val="FFFFFF"/>
                  </a:solidFill>
                  <a:latin typeface="Source Sans Pro"/>
                  <a:ea typeface="Source Sans Pro"/>
                  <a:cs typeface="Source Sans Pro"/>
                  <a:sym typeface="Source Sans Pro"/>
                </a:rPr>
                <a:t> iterations</a:t>
              </a:r>
              <a:endParaRPr sz="1200">
                <a:solidFill>
                  <a:srgbClr val="FFFFFF"/>
                </a:solidFill>
                <a:latin typeface="Source Sans Pro"/>
                <a:ea typeface="Source Sans Pro"/>
                <a:cs typeface="Source Sans Pro"/>
                <a:sym typeface="Source Sans Pro"/>
              </a:endParaRPr>
            </a:p>
          </p:txBody>
        </p:sp>
        <p:sp>
          <p:nvSpPr>
            <p:cNvPr id="819" name="Google Shape;819;p116"/>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17"/>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825" name="Google Shape;825;p117"/>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826" name="Google Shape;826;p117"/>
          <p:cNvPicPr preferRelativeResize="0"/>
          <p:nvPr/>
        </p:nvPicPr>
        <p:blipFill rotWithShape="1">
          <a:blip r:embed="rId3">
            <a:alphaModFix/>
          </a:blip>
          <a:srcRect b="0" l="0" r="49553" t="0"/>
          <a:stretch/>
        </p:blipFill>
        <p:spPr>
          <a:xfrm>
            <a:off x="405425" y="807325"/>
            <a:ext cx="2908099" cy="3198000"/>
          </a:xfrm>
          <a:prstGeom prst="rect">
            <a:avLst/>
          </a:prstGeom>
          <a:noFill/>
          <a:ln>
            <a:noFill/>
          </a:ln>
        </p:spPr>
      </p:pic>
      <p:sp>
        <p:nvSpPr>
          <p:cNvPr id="827" name="Google Shape;827;p117"/>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828" name="Google Shape;828;p117"/>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829" name="Google Shape;829;p117"/>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117"/>
          <p:cNvGrpSpPr/>
          <p:nvPr/>
        </p:nvGrpSpPr>
        <p:grpSpPr>
          <a:xfrm>
            <a:off x="387901" y="3003498"/>
            <a:ext cx="1791695" cy="529814"/>
            <a:chOff x="3055402" y="2304204"/>
            <a:chExt cx="1946014" cy="575446"/>
          </a:xfrm>
        </p:grpSpPr>
        <p:sp>
          <p:nvSpPr>
            <p:cNvPr id="831" name="Google Shape;831;p117"/>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7"/>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833" name="Google Shape;833;p117"/>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4" name="Google Shape;834;p117"/>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835" name="Google Shape;835;p117"/>
          <p:cNvPicPr preferRelativeResize="0"/>
          <p:nvPr/>
        </p:nvPicPr>
        <p:blipFill rotWithShape="1">
          <a:blip r:embed="rId5">
            <a:alphaModFix/>
          </a:blip>
          <a:srcRect b="23890" l="18443" r="23247" t="0"/>
          <a:stretch/>
        </p:blipFill>
        <p:spPr>
          <a:xfrm rot="5400000">
            <a:off x="6174550" y="1169700"/>
            <a:ext cx="2603876" cy="2751600"/>
          </a:xfrm>
          <a:prstGeom prst="rect">
            <a:avLst/>
          </a:prstGeom>
          <a:noFill/>
          <a:ln>
            <a:noFill/>
          </a:ln>
        </p:spPr>
      </p:pic>
      <p:sp>
        <p:nvSpPr>
          <p:cNvPr id="836" name="Google Shape;836;p117"/>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7"/>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8" name="Google Shape;838;p117"/>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8"/>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844" name="Google Shape;844;p118"/>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845" name="Google Shape;845;p118"/>
          <p:cNvPicPr preferRelativeResize="0"/>
          <p:nvPr/>
        </p:nvPicPr>
        <p:blipFill rotWithShape="1">
          <a:blip r:embed="rId3">
            <a:alphaModFix/>
          </a:blip>
          <a:srcRect b="0" l="0" r="49553" t="0"/>
          <a:stretch/>
        </p:blipFill>
        <p:spPr>
          <a:xfrm>
            <a:off x="405425" y="807325"/>
            <a:ext cx="2908099" cy="3198000"/>
          </a:xfrm>
          <a:prstGeom prst="rect">
            <a:avLst/>
          </a:prstGeom>
          <a:noFill/>
          <a:ln>
            <a:noFill/>
          </a:ln>
        </p:spPr>
      </p:pic>
      <p:sp>
        <p:nvSpPr>
          <p:cNvPr id="846" name="Google Shape;846;p118"/>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847" name="Google Shape;847;p118"/>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848" name="Google Shape;848;p118"/>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118"/>
          <p:cNvGrpSpPr/>
          <p:nvPr/>
        </p:nvGrpSpPr>
        <p:grpSpPr>
          <a:xfrm>
            <a:off x="387901" y="3003498"/>
            <a:ext cx="1791695" cy="529814"/>
            <a:chOff x="3055402" y="2304204"/>
            <a:chExt cx="1946014" cy="575446"/>
          </a:xfrm>
        </p:grpSpPr>
        <p:sp>
          <p:nvSpPr>
            <p:cNvPr id="850" name="Google Shape;850;p11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8"/>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852" name="Google Shape;852;p11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3" name="Google Shape;853;p118"/>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854" name="Google Shape;854;p118"/>
          <p:cNvPicPr preferRelativeResize="0"/>
          <p:nvPr/>
        </p:nvPicPr>
        <p:blipFill rotWithShape="1">
          <a:blip r:embed="rId5">
            <a:alphaModFix/>
          </a:blip>
          <a:srcRect b="23890" l="18443" r="23247" t="0"/>
          <a:stretch/>
        </p:blipFill>
        <p:spPr>
          <a:xfrm rot="10800000">
            <a:off x="6198125" y="1046825"/>
            <a:ext cx="2603876" cy="2751600"/>
          </a:xfrm>
          <a:prstGeom prst="rect">
            <a:avLst/>
          </a:prstGeom>
          <a:noFill/>
          <a:ln>
            <a:noFill/>
          </a:ln>
        </p:spPr>
      </p:pic>
      <p:sp>
        <p:nvSpPr>
          <p:cNvPr id="855" name="Google Shape;855;p118"/>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8"/>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7" name="Google Shape;857;p118"/>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65"/>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Sync your fork with the upstream repository</a:t>
            </a:r>
            <a:endParaRPr/>
          </a:p>
        </p:txBody>
      </p:sp>
      <p:sp>
        <p:nvSpPr>
          <p:cNvPr id="292" name="Google Shape;292;p65"/>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Setup</a:t>
            </a:r>
            <a:endParaRPr/>
          </a:p>
        </p:txBody>
      </p:sp>
      <p:sp>
        <p:nvSpPr>
          <p:cNvPr id="293" name="Google Shape;293;p65"/>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 in the latest changes from upstream. This pulls in a recent update that makes the Financial Demo assistant compatible with Rasa Open Source 1.10.0.</a:t>
            </a:r>
            <a:endParaRPr/>
          </a:p>
          <a:p>
            <a:pPr indent="-317500" lvl="0" marL="457200" rtl="0" algn="l">
              <a:spcBef>
                <a:spcPts val="1600"/>
              </a:spcBef>
              <a:spcAft>
                <a:spcPts val="0"/>
              </a:spcAft>
              <a:buSzPts val="1400"/>
              <a:buAutoNum type="arabicPeriod"/>
            </a:pPr>
            <a:r>
              <a:rPr lang="en"/>
              <a:t>Fetch the latest branches and commits from upstream (if you get an error saying no upstream found, run </a:t>
            </a:r>
            <a:r>
              <a:rPr lang="en">
                <a:latin typeface="Courier New"/>
                <a:ea typeface="Courier New"/>
                <a:cs typeface="Courier New"/>
                <a:sym typeface="Courier New"/>
              </a:rPr>
              <a:t>git remote add upstream </a:t>
            </a:r>
            <a:r>
              <a:rPr lang="en" u="sng">
                <a:solidFill>
                  <a:schemeClr val="accent5"/>
                </a:solidFill>
                <a:latin typeface="Courier New"/>
                <a:ea typeface="Courier New"/>
                <a:cs typeface="Courier New"/>
                <a:sym typeface="Courier New"/>
                <a:hlinkClick r:id="rId3"/>
              </a:rPr>
              <a:t>https://github.com/RasaHQ/financial-demo.git</a:t>
            </a:r>
            <a:r>
              <a:rPr lang="en"/>
              <a:t>  and then re-run the fetch command)</a:t>
            </a:r>
            <a:endParaRPr/>
          </a:p>
          <a:p>
            <a:pPr indent="-317500" lvl="1" marL="914400" rtl="0" algn="l">
              <a:spcBef>
                <a:spcPts val="0"/>
              </a:spcBef>
              <a:spcAft>
                <a:spcPts val="0"/>
              </a:spcAft>
              <a:buSzPts val="1400"/>
              <a:buAutoNum type="alphaLcPeriod"/>
            </a:pPr>
            <a:r>
              <a:rPr lang="en"/>
              <a:t>git fetch upstream</a:t>
            </a:r>
            <a:endParaRPr/>
          </a:p>
          <a:p>
            <a:pPr indent="-317500" lvl="0" marL="457200" rtl="0" algn="l">
              <a:spcBef>
                <a:spcPts val="0"/>
              </a:spcBef>
              <a:spcAft>
                <a:spcPts val="0"/>
              </a:spcAft>
              <a:buSzPts val="1400"/>
              <a:buAutoNum type="arabicPeriod"/>
            </a:pPr>
            <a:r>
              <a:rPr lang="en"/>
              <a:t>Checkout your local master branch</a:t>
            </a:r>
            <a:endParaRPr/>
          </a:p>
          <a:p>
            <a:pPr indent="-317500" lvl="1" marL="914400" rtl="0" algn="l">
              <a:spcBef>
                <a:spcPts val="0"/>
              </a:spcBef>
              <a:spcAft>
                <a:spcPts val="0"/>
              </a:spcAft>
              <a:buSzPts val="1400"/>
              <a:buAutoNum type="alphaLcPeriod"/>
            </a:pPr>
            <a:r>
              <a:rPr lang="en"/>
              <a:t>git checkout master</a:t>
            </a:r>
            <a:endParaRPr/>
          </a:p>
          <a:p>
            <a:pPr indent="-317500" lvl="0" marL="457200" rtl="0" algn="l">
              <a:spcBef>
                <a:spcPts val="0"/>
              </a:spcBef>
              <a:spcAft>
                <a:spcPts val="0"/>
              </a:spcAft>
              <a:buSzPts val="1400"/>
              <a:buAutoNum type="arabicPeriod"/>
            </a:pPr>
            <a:r>
              <a:rPr lang="en"/>
              <a:t>Merge changes from upstream/master into your local master branch</a:t>
            </a:r>
            <a:endParaRPr/>
          </a:p>
          <a:p>
            <a:pPr indent="-317500" lvl="1" marL="914400" rtl="0" algn="l">
              <a:spcBef>
                <a:spcPts val="0"/>
              </a:spcBef>
              <a:spcAft>
                <a:spcPts val="0"/>
              </a:spcAft>
              <a:buSzPts val="1400"/>
              <a:buAutoNum type="alphaLcPeriod"/>
            </a:pPr>
            <a:r>
              <a:rPr lang="en"/>
              <a:t>git merge upstream/master</a:t>
            </a:r>
            <a:endParaRPr/>
          </a:p>
          <a:p>
            <a:pPr indent="-317500" lvl="0" marL="457200" rtl="0" algn="l">
              <a:spcBef>
                <a:spcPts val="0"/>
              </a:spcBef>
              <a:spcAft>
                <a:spcPts val="0"/>
              </a:spcAft>
              <a:buSzPts val="1400"/>
              <a:buAutoNum type="arabicPeriod"/>
            </a:pPr>
            <a:r>
              <a:rPr lang="en"/>
              <a:t>Push changes to your remote repository</a:t>
            </a:r>
            <a:endParaRPr/>
          </a:p>
          <a:p>
            <a:pPr indent="-317500" lvl="1" marL="914400" rtl="0" algn="l">
              <a:spcBef>
                <a:spcPts val="0"/>
              </a:spcBef>
              <a:spcAft>
                <a:spcPts val="0"/>
              </a:spcAft>
              <a:buSzPts val="1400"/>
              <a:buAutoNum type="alphaLcPeriod"/>
            </a:pPr>
            <a:r>
              <a:rPr lang="en"/>
              <a:t>g</a:t>
            </a:r>
            <a:r>
              <a:rPr lang="en"/>
              <a:t>it push origin master</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19"/>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863" name="Google Shape;863;p119"/>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864" name="Google Shape;864;p119"/>
          <p:cNvPicPr preferRelativeResize="0"/>
          <p:nvPr/>
        </p:nvPicPr>
        <p:blipFill rotWithShape="1">
          <a:blip r:embed="rId3">
            <a:alphaModFix/>
          </a:blip>
          <a:srcRect b="0" l="0" r="38457" t="0"/>
          <a:stretch/>
        </p:blipFill>
        <p:spPr>
          <a:xfrm>
            <a:off x="405425" y="807325"/>
            <a:ext cx="3547698" cy="3198000"/>
          </a:xfrm>
          <a:prstGeom prst="rect">
            <a:avLst/>
          </a:prstGeom>
          <a:noFill/>
          <a:ln>
            <a:noFill/>
          </a:ln>
        </p:spPr>
      </p:pic>
      <p:sp>
        <p:nvSpPr>
          <p:cNvPr id="865" name="Google Shape;865;p119"/>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866" name="Google Shape;866;p119"/>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867" name="Google Shape;867;p119"/>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119"/>
          <p:cNvGrpSpPr/>
          <p:nvPr/>
        </p:nvGrpSpPr>
        <p:grpSpPr>
          <a:xfrm>
            <a:off x="387901" y="3003498"/>
            <a:ext cx="1791695" cy="529814"/>
            <a:chOff x="3055402" y="2304204"/>
            <a:chExt cx="1946014" cy="575446"/>
          </a:xfrm>
        </p:grpSpPr>
        <p:sp>
          <p:nvSpPr>
            <p:cNvPr id="869" name="Google Shape;869;p119"/>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9"/>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871" name="Google Shape;871;p119"/>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2" name="Google Shape;872;p119"/>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873" name="Google Shape;873;p119"/>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874" name="Google Shape;874;p119"/>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9"/>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6" name="Google Shape;876;p119"/>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20"/>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882" name="Google Shape;882;p120"/>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883" name="Google Shape;883;p120"/>
          <p:cNvPicPr preferRelativeResize="0"/>
          <p:nvPr/>
        </p:nvPicPr>
        <p:blipFill rotWithShape="1">
          <a:blip r:embed="rId3">
            <a:alphaModFix/>
          </a:blip>
          <a:srcRect b="0" l="0" r="38457" t="0"/>
          <a:stretch/>
        </p:blipFill>
        <p:spPr>
          <a:xfrm>
            <a:off x="405425" y="807325"/>
            <a:ext cx="3547698" cy="3198000"/>
          </a:xfrm>
          <a:prstGeom prst="rect">
            <a:avLst/>
          </a:prstGeom>
          <a:noFill/>
          <a:ln>
            <a:noFill/>
          </a:ln>
        </p:spPr>
      </p:pic>
      <p:sp>
        <p:nvSpPr>
          <p:cNvPr id="884" name="Google Shape;884;p120"/>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885" name="Google Shape;885;p120"/>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886" name="Google Shape;886;p120"/>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120"/>
          <p:cNvGrpSpPr/>
          <p:nvPr/>
        </p:nvGrpSpPr>
        <p:grpSpPr>
          <a:xfrm>
            <a:off x="387901" y="3003498"/>
            <a:ext cx="1791695" cy="529814"/>
            <a:chOff x="3055402" y="2304204"/>
            <a:chExt cx="1946014" cy="575446"/>
          </a:xfrm>
        </p:grpSpPr>
        <p:sp>
          <p:nvSpPr>
            <p:cNvPr id="888" name="Google Shape;888;p120"/>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20"/>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890" name="Google Shape;890;p120"/>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1" name="Google Shape;891;p120"/>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892" name="Google Shape;892;p120"/>
          <p:cNvPicPr preferRelativeResize="0"/>
          <p:nvPr/>
        </p:nvPicPr>
        <p:blipFill rotWithShape="1">
          <a:blip r:embed="rId5">
            <a:alphaModFix/>
          </a:blip>
          <a:srcRect b="23890" l="18443" r="23247" t="0"/>
          <a:stretch/>
        </p:blipFill>
        <p:spPr>
          <a:xfrm rot="5400000">
            <a:off x="6158850" y="1188100"/>
            <a:ext cx="2603876" cy="2751600"/>
          </a:xfrm>
          <a:prstGeom prst="rect">
            <a:avLst/>
          </a:prstGeom>
          <a:noFill/>
          <a:ln>
            <a:noFill/>
          </a:ln>
        </p:spPr>
      </p:pic>
      <p:sp>
        <p:nvSpPr>
          <p:cNvPr id="893" name="Google Shape;893;p120"/>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20"/>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5" name="Google Shape;895;p120"/>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21"/>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901" name="Google Shape;901;p121"/>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902" name="Google Shape;902;p121"/>
          <p:cNvPicPr preferRelativeResize="0"/>
          <p:nvPr/>
        </p:nvPicPr>
        <p:blipFill rotWithShape="1">
          <a:blip r:embed="rId3">
            <a:alphaModFix/>
          </a:blip>
          <a:srcRect b="0" l="0" r="38457" t="0"/>
          <a:stretch/>
        </p:blipFill>
        <p:spPr>
          <a:xfrm>
            <a:off x="405425" y="807325"/>
            <a:ext cx="3547698" cy="3198000"/>
          </a:xfrm>
          <a:prstGeom prst="rect">
            <a:avLst/>
          </a:prstGeom>
          <a:noFill/>
          <a:ln>
            <a:noFill/>
          </a:ln>
        </p:spPr>
      </p:pic>
      <p:sp>
        <p:nvSpPr>
          <p:cNvPr id="903" name="Google Shape;903;p121"/>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904" name="Google Shape;904;p121"/>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905" name="Google Shape;905;p121"/>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121"/>
          <p:cNvGrpSpPr/>
          <p:nvPr/>
        </p:nvGrpSpPr>
        <p:grpSpPr>
          <a:xfrm>
            <a:off x="387901" y="3003498"/>
            <a:ext cx="1791695" cy="529814"/>
            <a:chOff x="3055402" y="2304204"/>
            <a:chExt cx="1946014" cy="575446"/>
          </a:xfrm>
        </p:grpSpPr>
        <p:sp>
          <p:nvSpPr>
            <p:cNvPr id="907" name="Google Shape;907;p121"/>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1"/>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909" name="Google Shape;909;p121"/>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0" name="Google Shape;910;p121"/>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911" name="Google Shape;911;p121"/>
          <p:cNvPicPr preferRelativeResize="0"/>
          <p:nvPr/>
        </p:nvPicPr>
        <p:blipFill rotWithShape="1">
          <a:blip r:embed="rId5">
            <a:alphaModFix/>
          </a:blip>
          <a:srcRect b="23890" l="18443" r="23247" t="0"/>
          <a:stretch/>
        </p:blipFill>
        <p:spPr>
          <a:xfrm rot="10800000">
            <a:off x="6198100" y="1030525"/>
            <a:ext cx="2603876" cy="2751600"/>
          </a:xfrm>
          <a:prstGeom prst="rect">
            <a:avLst/>
          </a:prstGeom>
          <a:noFill/>
          <a:ln>
            <a:noFill/>
          </a:ln>
        </p:spPr>
      </p:pic>
      <p:sp>
        <p:nvSpPr>
          <p:cNvPr id="912" name="Google Shape;912;p121"/>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21"/>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4" name="Google Shape;914;p121"/>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122"/>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920" name="Google Shape;920;p122"/>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921" name="Google Shape;921;p122"/>
          <p:cNvPicPr preferRelativeResize="0"/>
          <p:nvPr/>
        </p:nvPicPr>
        <p:blipFill rotWithShape="1">
          <a:blip r:embed="rId3">
            <a:alphaModFix/>
          </a:blip>
          <a:srcRect b="0" l="0" r="38457" t="0"/>
          <a:stretch/>
        </p:blipFill>
        <p:spPr>
          <a:xfrm>
            <a:off x="405425" y="807325"/>
            <a:ext cx="3547698" cy="3198000"/>
          </a:xfrm>
          <a:prstGeom prst="rect">
            <a:avLst/>
          </a:prstGeom>
          <a:noFill/>
          <a:ln>
            <a:noFill/>
          </a:ln>
        </p:spPr>
      </p:pic>
      <p:sp>
        <p:nvSpPr>
          <p:cNvPr id="922" name="Google Shape;922;p122"/>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923" name="Google Shape;923;p122"/>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924" name="Google Shape;924;p122"/>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122"/>
          <p:cNvGrpSpPr/>
          <p:nvPr/>
        </p:nvGrpSpPr>
        <p:grpSpPr>
          <a:xfrm>
            <a:off x="387901" y="3003498"/>
            <a:ext cx="1791695" cy="529814"/>
            <a:chOff x="3055402" y="2304204"/>
            <a:chExt cx="1946014" cy="575446"/>
          </a:xfrm>
        </p:grpSpPr>
        <p:sp>
          <p:nvSpPr>
            <p:cNvPr id="926" name="Google Shape;926;p122"/>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2"/>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928" name="Google Shape;928;p122"/>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9" name="Google Shape;929;p122"/>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930" name="Google Shape;930;p122"/>
          <p:cNvPicPr preferRelativeResize="0"/>
          <p:nvPr/>
        </p:nvPicPr>
        <p:blipFill rotWithShape="1">
          <a:blip r:embed="rId5">
            <a:alphaModFix/>
          </a:blip>
          <a:srcRect b="23890" l="18443" r="23247" t="0"/>
          <a:stretch/>
        </p:blipFill>
        <p:spPr>
          <a:xfrm rot="-5400000">
            <a:off x="6315825" y="1079275"/>
            <a:ext cx="2603876" cy="2751600"/>
          </a:xfrm>
          <a:prstGeom prst="rect">
            <a:avLst/>
          </a:prstGeom>
          <a:noFill/>
          <a:ln>
            <a:noFill/>
          </a:ln>
        </p:spPr>
      </p:pic>
      <p:sp>
        <p:nvSpPr>
          <p:cNvPr id="931" name="Google Shape;931;p122"/>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22"/>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3" name="Google Shape;933;p122"/>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123"/>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939" name="Google Shape;939;p123"/>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940" name="Google Shape;940;p123"/>
          <p:cNvPicPr preferRelativeResize="0"/>
          <p:nvPr/>
        </p:nvPicPr>
        <p:blipFill rotWithShape="1">
          <a:blip r:embed="rId3">
            <a:alphaModFix/>
          </a:blip>
          <a:srcRect b="0" l="0" r="27719" t="0"/>
          <a:stretch/>
        </p:blipFill>
        <p:spPr>
          <a:xfrm>
            <a:off x="405425" y="807325"/>
            <a:ext cx="4166577" cy="3198000"/>
          </a:xfrm>
          <a:prstGeom prst="rect">
            <a:avLst/>
          </a:prstGeom>
          <a:noFill/>
          <a:ln>
            <a:noFill/>
          </a:ln>
        </p:spPr>
      </p:pic>
      <p:sp>
        <p:nvSpPr>
          <p:cNvPr id="941" name="Google Shape;941;p123"/>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942" name="Google Shape;942;p123"/>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943" name="Google Shape;943;p123"/>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 name="Google Shape;944;p123"/>
          <p:cNvGrpSpPr/>
          <p:nvPr/>
        </p:nvGrpSpPr>
        <p:grpSpPr>
          <a:xfrm>
            <a:off x="387901" y="3003498"/>
            <a:ext cx="1791695" cy="529814"/>
            <a:chOff x="3055402" y="2304204"/>
            <a:chExt cx="1946014" cy="575446"/>
          </a:xfrm>
        </p:grpSpPr>
        <p:sp>
          <p:nvSpPr>
            <p:cNvPr id="945" name="Google Shape;945;p123"/>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23"/>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947" name="Google Shape;947;p123"/>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8" name="Google Shape;948;p123"/>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949" name="Google Shape;949;p123"/>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950" name="Google Shape;950;p123"/>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23"/>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2" name="Google Shape;952;p123"/>
          <p:cNvPicPr preferRelativeResize="0"/>
          <p:nvPr/>
        </p:nvPicPr>
        <p:blipFill>
          <a:blip r:embed="rId6">
            <a:alphaModFix/>
          </a:blip>
          <a:stretch>
            <a:fillRect/>
          </a:stretch>
        </p:blipFill>
        <p:spPr>
          <a:xfrm>
            <a:off x="6822872" y="1808583"/>
            <a:ext cx="1473829" cy="1473849"/>
          </a:xfrm>
          <a:prstGeom prst="rect">
            <a:avLst/>
          </a:prstGeom>
          <a:noFill/>
          <a:ln>
            <a:noFill/>
          </a:ln>
        </p:spPr>
      </p:pic>
      <p:grpSp>
        <p:nvGrpSpPr>
          <p:cNvPr id="953" name="Google Shape;953;p123"/>
          <p:cNvGrpSpPr/>
          <p:nvPr/>
        </p:nvGrpSpPr>
        <p:grpSpPr>
          <a:xfrm>
            <a:off x="6755226" y="679558"/>
            <a:ext cx="1554667" cy="516403"/>
            <a:chOff x="3055402" y="2318769"/>
            <a:chExt cx="1688571" cy="560881"/>
          </a:xfrm>
        </p:grpSpPr>
        <p:sp>
          <p:nvSpPr>
            <p:cNvPr id="954" name="Google Shape;954;p123"/>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23"/>
            <p:cNvSpPr txBox="1"/>
            <p:nvPr/>
          </p:nvSpPr>
          <p:spPr>
            <a:xfrm rot="-1847">
              <a:off x="3069073" y="2319219"/>
              <a:ext cx="16749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Source Sans Pro"/>
                  <a:ea typeface="Source Sans Pro"/>
                  <a:cs typeface="Source Sans Pro"/>
                  <a:sym typeface="Source Sans Pro"/>
                </a:rPr>
                <a:t>Many</a:t>
              </a:r>
              <a:r>
                <a:rPr b="1" lang="en" sz="1200">
                  <a:solidFill>
                    <a:srgbClr val="FFFFFF"/>
                  </a:solidFill>
                  <a:latin typeface="Source Sans Pro"/>
                  <a:ea typeface="Source Sans Pro"/>
                  <a:cs typeface="Source Sans Pro"/>
                  <a:sym typeface="Source Sans Pro"/>
                </a:rPr>
                <a:t> iterations</a:t>
              </a:r>
              <a:endParaRPr sz="1200">
                <a:solidFill>
                  <a:srgbClr val="FFFFFF"/>
                </a:solidFill>
                <a:latin typeface="Source Sans Pro"/>
                <a:ea typeface="Source Sans Pro"/>
                <a:cs typeface="Source Sans Pro"/>
                <a:sym typeface="Source Sans Pro"/>
              </a:endParaRPr>
            </a:p>
          </p:txBody>
        </p:sp>
        <p:sp>
          <p:nvSpPr>
            <p:cNvPr id="956" name="Google Shape;956;p123"/>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24"/>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962" name="Google Shape;962;p124"/>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963" name="Google Shape;963;p124"/>
          <p:cNvPicPr preferRelativeResize="0"/>
          <p:nvPr/>
        </p:nvPicPr>
        <p:blipFill rotWithShape="1">
          <a:blip r:embed="rId3">
            <a:alphaModFix/>
          </a:blip>
          <a:srcRect b="0" l="0" r="19348" t="0"/>
          <a:stretch/>
        </p:blipFill>
        <p:spPr>
          <a:xfrm>
            <a:off x="405425" y="807325"/>
            <a:ext cx="4649248" cy="3198000"/>
          </a:xfrm>
          <a:prstGeom prst="rect">
            <a:avLst/>
          </a:prstGeom>
          <a:noFill/>
          <a:ln>
            <a:noFill/>
          </a:ln>
        </p:spPr>
      </p:pic>
      <p:sp>
        <p:nvSpPr>
          <p:cNvPr id="964" name="Google Shape;964;p124"/>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965" name="Google Shape;965;p124"/>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966" name="Google Shape;966;p124"/>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124"/>
          <p:cNvGrpSpPr/>
          <p:nvPr/>
        </p:nvGrpSpPr>
        <p:grpSpPr>
          <a:xfrm>
            <a:off x="387901" y="3003498"/>
            <a:ext cx="1791695" cy="529814"/>
            <a:chOff x="3055402" y="2304204"/>
            <a:chExt cx="1946014" cy="575446"/>
          </a:xfrm>
        </p:grpSpPr>
        <p:sp>
          <p:nvSpPr>
            <p:cNvPr id="968" name="Google Shape;968;p124"/>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24"/>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970" name="Google Shape;970;p124"/>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1" name="Google Shape;971;p124"/>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972" name="Google Shape;972;p124"/>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973" name="Google Shape;973;p124"/>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24"/>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5" name="Google Shape;975;p124"/>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25"/>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981" name="Google Shape;981;p125"/>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982" name="Google Shape;982;p125"/>
          <p:cNvPicPr preferRelativeResize="0"/>
          <p:nvPr/>
        </p:nvPicPr>
        <p:blipFill rotWithShape="1">
          <a:blip r:embed="rId3">
            <a:alphaModFix/>
          </a:blip>
          <a:srcRect b="0" l="0" r="19348" t="0"/>
          <a:stretch/>
        </p:blipFill>
        <p:spPr>
          <a:xfrm>
            <a:off x="405425" y="807325"/>
            <a:ext cx="4649248" cy="3198000"/>
          </a:xfrm>
          <a:prstGeom prst="rect">
            <a:avLst/>
          </a:prstGeom>
          <a:noFill/>
          <a:ln>
            <a:noFill/>
          </a:ln>
        </p:spPr>
      </p:pic>
      <p:sp>
        <p:nvSpPr>
          <p:cNvPr id="983" name="Google Shape;983;p125"/>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984" name="Google Shape;984;p125"/>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985" name="Google Shape;985;p125"/>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125"/>
          <p:cNvGrpSpPr/>
          <p:nvPr/>
        </p:nvGrpSpPr>
        <p:grpSpPr>
          <a:xfrm>
            <a:off x="387901" y="3003498"/>
            <a:ext cx="1791695" cy="529814"/>
            <a:chOff x="3055402" y="2304204"/>
            <a:chExt cx="1946014" cy="575446"/>
          </a:xfrm>
        </p:grpSpPr>
        <p:sp>
          <p:nvSpPr>
            <p:cNvPr id="987" name="Google Shape;987;p125"/>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25"/>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989" name="Google Shape;989;p125"/>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90" name="Google Shape;990;p125"/>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991" name="Google Shape;991;p125"/>
          <p:cNvPicPr preferRelativeResize="0"/>
          <p:nvPr/>
        </p:nvPicPr>
        <p:blipFill rotWithShape="1">
          <a:blip r:embed="rId5">
            <a:alphaModFix/>
          </a:blip>
          <a:srcRect b="23890" l="18443" r="23247" t="0"/>
          <a:stretch/>
        </p:blipFill>
        <p:spPr>
          <a:xfrm rot="5400000">
            <a:off x="6166725" y="1180250"/>
            <a:ext cx="2603876" cy="2751600"/>
          </a:xfrm>
          <a:prstGeom prst="rect">
            <a:avLst/>
          </a:prstGeom>
          <a:noFill/>
          <a:ln>
            <a:noFill/>
          </a:ln>
        </p:spPr>
      </p:pic>
      <p:sp>
        <p:nvSpPr>
          <p:cNvPr id="992" name="Google Shape;992;p125"/>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25"/>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4" name="Google Shape;994;p125"/>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26"/>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1000" name="Google Shape;1000;p126"/>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1001" name="Google Shape;1001;p126"/>
          <p:cNvPicPr preferRelativeResize="0"/>
          <p:nvPr/>
        </p:nvPicPr>
        <p:blipFill rotWithShape="1">
          <a:blip r:embed="rId3">
            <a:alphaModFix/>
          </a:blip>
          <a:srcRect b="0" l="0" r="19348" t="0"/>
          <a:stretch/>
        </p:blipFill>
        <p:spPr>
          <a:xfrm>
            <a:off x="405425" y="807325"/>
            <a:ext cx="4649248" cy="3198000"/>
          </a:xfrm>
          <a:prstGeom prst="rect">
            <a:avLst/>
          </a:prstGeom>
          <a:noFill/>
          <a:ln>
            <a:noFill/>
          </a:ln>
        </p:spPr>
      </p:pic>
      <p:sp>
        <p:nvSpPr>
          <p:cNvPr id="1002" name="Google Shape;1002;p126"/>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1003" name="Google Shape;1003;p126"/>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1004" name="Google Shape;1004;p126"/>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126"/>
          <p:cNvGrpSpPr/>
          <p:nvPr/>
        </p:nvGrpSpPr>
        <p:grpSpPr>
          <a:xfrm>
            <a:off x="387901" y="3003498"/>
            <a:ext cx="1791695" cy="529814"/>
            <a:chOff x="3055402" y="2304204"/>
            <a:chExt cx="1946014" cy="575446"/>
          </a:xfrm>
        </p:grpSpPr>
        <p:sp>
          <p:nvSpPr>
            <p:cNvPr id="1006" name="Google Shape;1006;p126"/>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26"/>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1008" name="Google Shape;1008;p126"/>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9" name="Google Shape;1009;p126"/>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1010" name="Google Shape;1010;p126"/>
          <p:cNvPicPr preferRelativeResize="0"/>
          <p:nvPr/>
        </p:nvPicPr>
        <p:blipFill rotWithShape="1">
          <a:blip r:embed="rId5">
            <a:alphaModFix/>
          </a:blip>
          <a:srcRect b="23890" l="18443" r="23247" t="0"/>
          <a:stretch/>
        </p:blipFill>
        <p:spPr>
          <a:xfrm rot="10800000">
            <a:off x="6205525" y="1055725"/>
            <a:ext cx="2603876" cy="2751600"/>
          </a:xfrm>
          <a:prstGeom prst="rect">
            <a:avLst/>
          </a:prstGeom>
          <a:noFill/>
          <a:ln>
            <a:noFill/>
          </a:ln>
        </p:spPr>
      </p:pic>
      <p:sp>
        <p:nvSpPr>
          <p:cNvPr id="1011" name="Google Shape;1011;p126"/>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26"/>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3" name="Google Shape;1013;p126"/>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27"/>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1019" name="Google Shape;1019;p127"/>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1020" name="Google Shape;1020;p127"/>
          <p:cNvPicPr preferRelativeResize="0"/>
          <p:nvPr/>
        </p:nvPicPr>
        <p:blipFill rotWithShape="1">
          <a:blip r:embed="rId3">
            <a:alphaModFix/>
          </a:blip>
          <a:srcRect b="0" l="0" r="19348" t="0"/>
          <a:stretch/>
        </p:blipFill>
        <p:spPr>
          <a:xfrm>
            <a:off x="405425" y="807325"/>
            <a:ext cx="4649248" cy="3198000"/>
          </a:xfrm>
          <a:prstGeom prst="rect">
            <a:avLst/>
          </a:prstGeom>
          <a:noFill/>
          <a:ln>
            <a:noFill/>
          </a:ln>
        </p:spPr>
      </p:pic>
      <p:sp>
        <p:nvSpPr>
          <p:cNvPr id="1021" name="Google Shape;1021;p127"/>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1022" name="Google Shape;1022;p127"/>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1023" name="Google Shape;1023;p127"/>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 name="Google Shape;1024;p127"/>
          <p:cNvGrpSpPr/>
          <p:nvPr/>
        </p:nvGrpSpPr>
        <p:grpSpPr>
          <a:xfrm>
            <a:off x="387901" y="3003498"/>
            <a:ext cx="1791695" cy="529814"/>
            <a:chOff x="3055402" y="2304204"/>
            <a:chExt cx="1946014" cy="575446"/>
          </a:xfrm>
        </p:grpSpPr>
        <p:sp>
          <p:nvSpPr>
            <p:cNvPr id="1025" name="Google Shape;1025;p127"/>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27"/>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1027" name="Google Shape;1027;p127"/>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8" name="Google Shape;1028;p127"/>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1029" name="Google Shape;1029;p127"/>
          <p:cNvPicPr preferRelativeResize="0"/>
          <p:nvPr/>
        </p:nvPicPr>
        <p:blipFill rotWithShape="1">
          <a:blip r:embed="rId5">
            <a:alphaModFix/>
          </a:blip>
          <a:srcRect b="23890" l="18443" r="23247" t="0"/>
          <a:stretch/>
        </p:blipFill>
        <p:spPr>
          <a:xfrm rot="-5400000">
            <a:off x="6334038" y="1079275"/>
            <a:ext cx="2603876" cy="2751600"/>
          </a:xfrm>
          <a:prstGeom prst="rect">
            <a:avLst/>
          </a:prstGeom>
          <a:noFill/>
          <a:ln>
            <a:noFill/>
          </a:ln>
        </p:spPr>
      </p:pic>
      <p:sp>
        <p:nvSpPr>
          <p:cNvPr id="1030" name="Google Shape;1030;p127"/>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27"/>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2" name="Google Shape;1032;p127"/>
          <p:cNvPicPr preferRelativeResize="0"/>
          <p:nvPr/>
        </p:nvPicPr>
        <p:blipFill>
          <a:blip r:embed="rId6">
            <a:alphaModFix/>
          </a:blip>
          <a:stretch>
            <a:fillRect/>
          </a:stretch>
        </p:blipFill>
        <p:spPr>
          <a:xfrm>
            <a:off x="6822872" y="1808583"/>
            <a:ext cx="1473829" cy="14738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28"/>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1038" name="Google Shape;1038;p128"/>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1039" name="Google Shape;1039;p128"/>
          <p:cNvPicPr preferRelativeResize="0"/>
          <p:nvPr/>
        </p:nvPicPr>
        <p:blipFill rotWithShape="1">
          <a:blip r:embed="rId3">
            <a:alphaModFix/>
          </a:blip>
          <a:srcRect b="0" l="0" r="5944" t="0"/>
          <a:stretch/>
        </p:blipFill>
        <p:spPr>
          <a:xfrm>
            <a:off x="405425" y="807325"/>
            <a:ext cx="5422100" cy="3198000"/>
          </a:xfrm>
          <a:prstGeom prst="rect">
            <a:avLst/>
          </a:prstGeom>
          <a:noFill/>
          <a:ln>
            <a:noFill/>
          </a:ln>
        </p:spPr>
      </p:pic>
      <p:sp>
        <p:nvSpPr>
          <p:cNvPr id="1040" name="Google Shape;1040;p128"/>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1041" name="Google Shape;1041;p128"/>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1042" name="Google Shape;1042;p128"/>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p128"/>
          <p:cNvGrpSpPr/>
          <p:nvPr/>
        </p:nvGrpSpPr>
        <p:grpSpPr>
          <a:xfrm>
            <a:off x="387901" y="3003498"/>
            <a:ext cx="1791695" cy="529814"/>
            <a:chOff x="3055402" y="2304204"/>
            <a:chExt cx="1946014" cy="575446"/>
          </a:xfrm>
        </p:grpSpPr>
        <p:sp>
          <p:nvSpPr>
            <p:cNvPr id="1044" name="Google Shape;1044;p12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28"/>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1046" name="Google Shape;1046;p12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47" name="Google Shape;1047;p128"/>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1048" name="Google Shape;1048;p128"/>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1049" name="Google Shape;1049;p128"/>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28"/>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1" name="Google Shape;1051;p128"/>
          <p:cNvPicPr preferRelativeResize="0"/>
          <p:nvPr/>
        </p:nvPicPr>
        <p:blipFill>
          <a:blip r:embed="rId6">
            <a:alphaModFix/>
          </a:blip>
          <a:stretch>
            <a:fillRect/>
          </a:stretch>
        </p:blipFill>
        <p:spPr>
          <a:xfrm>
            <a:off x="6822872" y="1808583"/>
            <a:ext cx="1473829" cy="1473849"/>
          </a:xfrm>
          <a:prstGeom prst="rect">
            <a:avLst/>
          </a:prstGeom>
          <a:noFill/>
          <a:ln>
            <a:noFill/>
          </a:ln>
        </p:spPr>
      </p:pic>
      <p:grpSp>
        <p:nvGrpSpPr>
          <p:cNvPr id="1052" name="Google Shape;1052;p128"/>
          <p:cNvGrpSpPr/>
          <p:nvPr/>
        </p:nvGrpSpPr>
        <p:grpSpPr>
          <a:xfrm>
            <a:off x="6755226" y="679558"/>
            <a:ext cx="1554667" cy="516403"/>
            <a:chOff x="3055402" y="2318769"/>
            <a:chExt cx="1688571" cy="560881"/>
          </a:xfrm>
        </p:grpSpPr>
        <p:sp>
          <p:nvSpPr>
            <p:cNvPr id="1053" name="Google Shape;1053;p12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28"/>
            <p:cNvSpPr txBox="1"/>
            <p:nvPr/>
          </p:nvSpPr>
          <p:spPr>
            <a:xfrm rot="-1847">
              <a:off x="3069073" y="2319219"/>
              <a:ext cx="16749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Source Sans Pro"/>
                  <a:ea typeface="Source Sans Pro"/>
                  <a:cs typeface="Source Sans Pro"/>
                  <a:sym typeface="Source Sans Pro"/>
                </a:rPr>
                <a:t>A lot of </a:t>
              </a:r>
              <a:r>
                <a:rPr b="1" lang="en" sz="1200">
                  <a:solidFill>
                    <a:srgbClr val="FFFFFF"/>
                  </a:solidFill>
                  <a:latin typeface="Source Sans Pro"/>
                  <a:ea typeface="Source Sans Pro"/>
                  <a:cs typeface="Source Sans Pro"/>
                  <a:sym typeface="Source Sans Pro"/>
                </a:rPr>
                <a:t>iterations</a:t>
              </a:r>
              <a:endParaRPr sz="1200">
                <a:solidFill>
                  <a:srgbClr val="FFFFFF"/>
                </a:solidFill>
                <a:latin typeface="Source Sans Pro"/>
                <a:ea typeface="Source Sans Pro"/>
                <a:cs typeface="Source Sans Pro"/>
                <a:sym typeface="Source Sans Pro"/>
              </a:endParaRPr>
            </a:p>
          </p:txBody>
        </p:sp>
        <p:sp>
          <p:nvSpPr>
            <p:cNvPr id="1055" name="Google Shape;1055;p12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66"/>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Deployment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pic>
        <p:nvPicPr>
          <p:cNvPr id="1060" name="Google Shape;1060;p129"/>
          <p:cNvPicPr preferRelativeResize="0"/>
          <p:nvPr/>
        </p:nvPicPr>
        <p:blipFill>
          <a:blip r:embed="rId3">
            <a:alphaModFix/>
          </a:blip>
          <a:stretch>
            <a:fillRect/>
          </a:stretch>
        </p:blipFill>
        <p:spPr>
          <a:xfrm>
            <a:off x="1929425" y="807325"/>
            <a:ext cx="5764551" cy="3198000"/>
          </a:xfrm>
          <a:prstGeom prst="rect">
            <a:avLst/>
          </a:prstGeom>
          <a:noFill/>
          <a:ln>
            <a:noFill/>
          </a:ln>
        </p:spPr>
      </p:pic>
      <p:sp>
        <p:nvSpPr>
          <p:cNvPr id="1061" name="Google Shape;1061;p129"/>
          <p:cNvSpPr txBox="1"/>
          <p:nvPr/>
        </p:nvSpPr>
        <p:spPr>
          <a:xfrm rot="-832846">
            <a:off x="2454315" y="910853"/>
            <a:ext cx="1152970"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Build minimum viable assistant</a:t>
            </a:r>
            <a:endParaRPr b="1" sz="1100">
              <a:solidFill>
                <a:srgbClr val="617287"/>
              </a:solidFill>
              <a:latin typeface="Source Sans Pro"/>
              <a:ea typeface="Source Sans Pro"/>
              <a:cs typeface="Source Sans Pro"/>
              <a:sym typeface="Source Sans Pro"/>
            </a:endParaRPr>
          </a:p>
        </p:txBody>
      </p:sp>
      <p:sp>
        <p:nvSpPr>
          <p:cNvPr id="1062" name="Google Shape;1062;p129"/>
          <p:cNvSpPr txBox="1"/>
          <p:nvPr/>
        </p:nvSpPr>
        <p:spPr>
          <a:xfrm rot="-833746">
            <a:off x="3589404" y="904403"/>
            <a:ext cx="1098035"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by talking to the assistant</a:t>
            </a:r>
            <a:endParaRPr b="1" sz="1100">
              <a:solidFill>
                <a:srgbClr val="617287"/>
              </a:solidFill>
              <a:latin typeface="Source Sans Pro"/>
              <a:ea typeface="Source Sans Pro"/>
              <a:cs typeface="Source Sans Pro"/>
              <a:sym typeface="Source Sans Pro"/>
            </a:endParaRPr>
          </a:p>
        </p:txBody>
      </p:sp>
      <p:sp>
        <p:nvSpPr>
          <p:cNvPr id="1063" name="Google Shape;1063;p129"/>
          <p:cNvSpPr txBox="1"/>
          <p:nvPr/>
        </p:nvSpPr>
        <p:spPr>
          <a:xfrm rot="-833676">
            <a:off x="5769734" y="924503"/>
            <a:ext cx="1265531"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real users</a:t>
            </a:r>
            <a:endParaRPr b="1" sz="1100" u="sng">
              <a:solidFill>
                <a:srgbClr val="617287"/>
              </a:solidFill>
              <a:latin typeface="Source Sans Pro"/>
              <a:ea typeface="Source Sans Pro"/>
              <a:cs typeface="Source Sans Pro"/>
              <a:sym typeface="Source Sans Pro"/>
            </a:endParaRPr>
          </a:p>
        </p:txBody>
      </p:sp>
      <p:sp>
        <p:nvSpPr>
          <p:cNvPr id="1064" name="Google Shape;1064;p129"/>
          <p:cNvSpPr txBox="1"/>
          <p:nvPr/>
        </p:nvSpPr>
        <p:spPr>
          <a:xfrm rot="-834007">
            <a:off x="4578704" y="927053"/>
            <a:ext cx="1286267"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test users</a:t>
            </a:r>
            <a:endParaRPr b="1" sz="1100" u="sng">
              <a:solidFill>
                <a:srgbClr val="617287"/>
              </a:solidFill>
              <a:latin typeface="Source Sans Pro"/>
              <a:ea typeface="Source Sans Pro"/>
              <a:cs typeface="Source Sans Pro"/>
              <a:sym typeface="Source Sans Pro"/>
            </a:endParaRPr>
          </a:p>
        </p:txBody>
      </p:sp>
      <p:sp>
        <p:nvSpPr>
          <p:cNvPr id="1065" name="Google Shape;1065;p129"/>
          <p:cNvSpPr/>
          <p:nvPr/>
        </p:nvSpPr>
        <p:spPr>
          <a:xfrm>
            <a:off x="2498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1066" name="Google Shape;1066;p129"/>
          <p:cNvSpPr/>
          <p:nvPr/>
        </p:nvSpPr>
        <p:spPr>
          <a:xfrm>
            <a:off x="3541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grpSp>
        <p:nvGrpSpPr>
          <p:cNvPr id="1067" name="Google Shape;1067;p129"/>
          <p:cNvGrpSpPr/>
          <p:nvPr/>
        </p:nvGrpSpPr>
        <p:grpSpPr>
          <a:xfrm>
            <a:off x="198125" y="3637891"/>
            <a:ext cx="2084400" cy="967811"/>
            <a:chOff x="103175" y="1525212"/>
            <a:chExt cx="2084400" cy="1309800"/>
          </a:xfrm>
        </p:grpSpPr>
        <p:sp>
          <p:nvSpPr>
            <p:cNvPr id="1068" name="Google Shape;1068;p129"/>
            <p:cNvSpPr/>
            <p:nvPr/>
          </p:nvSpPr>
          <p:spPr>
            <a:xfrm flipH="1">
              <a:off x="103175" y="1525212"/>
              <a:ext cx="2084400" cy="1309800"/>
            </a:xfrm>
            <a:prstGeom prst="round2SameRect">
              <a:avLst>
                <a:gd fmla="val 10013" name="adj1"/>
                <a:gd fmla="val 10276" name="adj2"/>
              </a:avLst>
            </a:prstGeom>
            <a:solidFill>
              <a:srgbClr val="5A17EE"/>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5A17EE"/>
                </a:solidFill>
                <a:latin typeface="Source Sans Pro"/>
                <a:ea typeface="Source Sans Pro"/>
                <a:cs typeface="Source Sans Pro"/>
                <a:sym typeface="Source Sans Pro"/>
              </a:endParaRPr>
            </a:p>
          </p:txBody>
        </p:sp>
        <p:sp>
          <p:nvSpPr>
            <p:cNvPr id="1069" name="Google Shape;1069;p129"/>
            <p:cNvSpPr txBox="1"/>
            <p:nvPr/>
          </p:nvSpPr>
          <p:spPr>
            <a:xfrm>
              <a:off x="154950" y="1582825"/>
              <a:ext cx="2015700" cy="1068000"/>
            </a:xfrm>
            <a:prstGeom prst="rect">
              <a:avLst/>
            </a:prstGeom>
            <a:solidFill>
              <a:srgbClr val="5A17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Source Sans Pro"/>
                  <a:ea typeface="Source Sans Pro"/>
                  <a:cs typeface="Source Sans Pro"/>
                  <a:sym typeface="Source Sans Pro"/>
                </a:rPr>
                <a:t>Rasa Open Source </a:t>
              </a:r>
              <a:r>
                <a:rPr lang="en" sz="1000">
                  <a:solidFill>
                    <a:srgbClr val="FFFFFF"/>
                  </a:solidFill>
                  <a:latin typeface="Source Sans Pro"/>
                  <a:ea typeface="Source Sans Pro"/>
                  <a:cs typeface="Source Sans Pro"/>
                  <a:sym typeface="Source Sans Pro"/>
                </a:rPr>
                <a:t>is an open source framework for natural language understanding, dialogue management, and integrations.</a:t>
              </a:r>
              <a:endParaRPr b="1" sz="1000">
                <a:solidFill>
                  <a:srgbClr val="FFFFFF"/>
                </a:solidFill>
                <a:latin typeface="Source Sans Pro"/>
                <a:ea typeface="Source Sans Pro"/>
                <a:cs typeface="Source Sans Pro"/>
                <a:sym typeface="Source Sans Pro"/>
              </a:endParaRPr>
            </a:p>
          </p:txBody>
        </p:sp>
      </p:grpSp>
      <p:sp>
        <p:nvSpPr>
          <p:cNvPr id="1070" name="Google Shape;1070;p129"/>
          <p:cNvSpPr/>
          <p:nvPr/>
        </p:nvSpPr>
        <p:spPr>
          <a:xfrm rot="5400000">
            <a:off x="2181200" y="4055724"/>
            <a:ext cx="253500" cy="1845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129"/>
          <p:cNvGrpSpPr/>
          <p:nvPr/>
        </p:nvGrpSpPr>
        <p:grpSpPr>
          <a:xfrm>
            <a:off x="7363056" y="4049096"/>
            <a:ext cx="1672981" cy="941984"/>
            <a:chOff x="7362901" y="495238"/>
            <a:chExt cx="1832199" cy="941984"/>
          </a:xfrm>
        </p:grpSpPr>
        <p:grpSp>
          <p:nvGrpSpPr>
            <p:cNvPr id="1072" name="Google Shape;1072;p129"/>
            <p:cNvGrpSpPr/>
            <p:nvPr/>
          </p:nvGrpSpPr>
          <p:grpSpPr>
            <a:xfrm>
              <a:off x="7486822" y="495238"/>
              <a:ext cx="1708278" cy="941984"/>
              <a:chOff x="6936517" y="1476446"/>
              <a:chExt cx="1833900" cy="1288800"/>
            </a:xfrm>
          </p:grpSpPr>
          <p:sp>
            <p:nvSpPr>
              <p:cNvPr id="1073" name="Google Shape;1073;p129"/>
              <p:cNvSpPr/>
              <p:nvPr/>
            </p:nvSpPr>
            <p:spPr>
              <a:xfrm flipH="1">
                <a:off x="6936517" y="1476446"/>
                <a:ext cx="1833900" cy="1288800"/>
              </a:xfrm>
              <a:prstGeom prst="round2SameRect">
                <a:avLst>
                  <a:gd fmla="val 14044" name="adj1"/>
                  <a:gd fmla="val 16596" name="adj2"/>
                </a:avLst>
              </a:prstGeom>
              <a:solidFill>
                <a:srgbClr val="57DBD8"/>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757575"/>
                  </a:solidFill>
                  <a:latin typeface="Source Sans Pro"/>
                  <a:ea typeface="Source Sans Pro"/>
                  <a:cs typeface="Source Sans Pro"/>
                  <a:sym typeface="Source Sans Pro"/>
                </a:endParaRPr>
              </a:p>
            </p:txBody>
          </p:sp>
          <p:sp>
            <p:nvSpPr>
              <p:cNvPr id="1074" name="Google Shape;1074;p129"/>
              <p:cNvSpPr txBox="1"/>
              <p:nvPr/>
            </p:nvSpPr>
            <p:spPr>
              <a:xfrm>
                <a:off x="6992707" y="1532137"/>
                <a:ext cx="1746900" cy="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34343"/>
                    </a:solidFill>
                    <a:latin typeface="Source Sans Pro"/>
                    <a:ea typeface="Source Sans Pro"/>
                    <a:cs typeface="Source Sans Pro"/>
                    <a:sym typeface="Source Sans Pro"/>
                  </a:rPr>
                  <a:t>Rasa X </a:t>
                </a:r>
                <a:r>
                  <a:rPr lang="en" sz="1000">
                    <a:solidFill>
                      <a:srgbClr val="434343"/>
                    </a:solidFill>
                    <a:latin typeface="Source Sans Pro"/>
                    <a:ea typeface="Source Sans Pro"/>
                    <a:cs typeface="Source Sans Pro"/>
                    <a:sym typeface="Source Sans Pro"/>
                  </a:rPr>
                  <a:t>is a toolset used to improve a contextual assistant built using Rasa Open Source.</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p:txBody>
          </p:sp>
        </p:grpSp>
        <p:sp>
          <p:nvSpPr>
            <p:cNvPr id="1075" name="Google Shape;1075;p129"/>
            <p:cNvSpPr/>
            <p:nvPr/>
          </p:nvSpPr>
          <p:spPr>
            <a:xfrm flipH="1" rot="-5400000">
              <a:off x="7337401" y="894429"/>
              <a:ext cx="187800" cy="136800"/>
            </a:xfrm>
            <a:prstGeom prst="triangl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129"/>
          <p:cNvSpPr/>
          <p:nvPr/>
        </p:nvSpPr>
        <p:spPr>
          <a:xfrm>
            <a:off x="3375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7" name="Google Shape;1077;p129"/>
          <p:cNvPicPr preferRelativeResize="0"/>
          <p:nvPr/>
        </p:nvPicPr>
        <p:blipFill>
          <a:blip r:embed="rId4">
            <a:alphaModFix/>
          </a:blip>
          <a:stretch>
            <a:fillRect/>
          </a:stretch>
        </p:blipFill>
        <p:spPr>
          <a:xfrm>
            <a:off x="3467600" y="4420675"/>
            <a:ext cx="250986" cy="253500"/>
          </a:xfrm>
          <a:prstGeom prst="rect">
            <a:avLst/>
          </a:prstGeom>
          <a:noFill/>
          <a:ln>
            <a:noFill/>
          </a:ln>
        </p:spPr>
      </p:pic>
      <p:sp>
        <p:nvSpPr>
          <p:cNvPr id="1078" name="Google Shape;1078;p129"/>
          <p:cNvSpPr txBox="1"/>
          <p:nvPr/>
        </p:nvSpPr>
        <p:spPr>
          <a:xfrm>
            <a:off x="89525" y="107500"/>
            <a:ext cx="9144000" cy="752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solidFill>
                  <a:srgbClr val="5A17EE"/>
                </a:solidFill>
                <a:latin typeface="Source Sans Pro"/>
                <a:ea typeface="Source Sans Pro"/>
                <a:cs typeface="Source Sans Pro"/>
                <a:sym typeface="Source Sans Pro"/>
              </a:rPr>
              <a:t>Build a m</a:t>
            </a:r>
            <a:r>
              <a:rPr b="1" lang="en" sz="1800">
                <a:solidFill>
                  <a:srgbClr val="5A17EE"/>
                </a:solidFill>
                <a:latin typeface="Source Sans Pro"/>
                <a:ea typeface="Source Sans Pro"/>
                <a:cs typeface="Source Sans Pro"/>
                <a:sym typeface="Source Sans Pro"/>
              </a:rPr>
              <a:t>inimum viable assistant</a:t>
            </a:r>
            <a:r>
              <a:rPr b="1" lang="en" sz="1800">
                <a:solidFill>
                  <a:srgbClr val="5A17EE"/>
                </a:solidFill>
                <a:latin typeface="Source Sans Pro"/>
                <a:ea typeface="Source Sans Pro"/>
                <a:cs typeface="Source Sans Pro"/>
                <a:sym typeface="Source Sans Pro"/>
              </a:rPr>
              <a:t> with Rasa Open Source + improve it using Rasa X</a:t>
            </a:r>
            <a:endParaRPr b="1" sz="1800">
              <a:solidFill>
                <a:srgbClr val="5A17EE"/>
              </a:solidFill>
              <a:latin typeface="Source Sans Pro"/>
              <a:ea typeface="Source Sans Pro"/>
              <a:cs typeface="Source Sans Pro"/>
              <a:sym typeface="Source Sans Pro"/>
            </a:endParaRPr>
          </a:p>
        </p:txBody>
      </p:sp>
      <p:sp>
        <p:nvSpPr>
          <p:cNvPr id="1079" name="Google Shape;1079;p129"/>
          <p:cNvSpPr/>
          <p:nvPr/>
        </p:nvSpPr>
        <p:spPr>
          <a:xfrm>
            <a:off x="3640400" y="678000"/>
            <a:ext cx="1165800" cy="33054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B60D5"/>
              </a:solidFill>
            </a:endParaRPr>
          </a:p>
        </p:txBody>
      </p:sp>
      <p:sp>
        <p:nvSpPr>
          <p:cNvPr id="1080" name="Google Shape;1080;p129"/>
          <p:cNvSpPr/>
          <p:nvPr/>
        </p:nvSpPr>
        <p:spPr>
          <a:xfrm>
            <a:off x="399075" y="859900"/>
            <a:ext cx="985500" cy="5859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Talk to your bot</a:t>
            </a:r>
            <a:endParaRPr b="1">
              <a:solidFill>
                <a:srgbClr val="319DFF"/>
              </a:solidFill>
              <a:latin typeface="Source Sans Pro"/>
              <a:ea typeface="Source Sans Pro"/>
              <a:cs typeface="Source Sans Pro"/>
              <a:sym typeface="Source Sans Pro"/>
            </a:endParaRPr>
          </a:p>
        </p:txBody>
      </p:sp>
      <p:grpSp>
        <p:nvGrpSpPr>
          <p:cNvPr id="1081" name="Google Shape;1081;p129"/>
          <p:cNvGrpSpPr/>
          <p:nvPr/>
        </p:nvGrpSpPr>
        <p:grpSpPr>
          <a:xfrm>
            <a:off x="4104376" y="2470498"/>
            <a:ext cx="1791695" cy="529814"/>
            <a:chOff x="3055402" y="2304204"/>
            <a:chExt cx="1946014" cy="575446"/>
          </a:xfrm>
        </p:grpSpPr>
        <p:sp>
          <p:nvSpPr>
            <p:cNvPr id="1082" name="Google Shape;1082;p129"/>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29"/>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1084" name="Google Shape;1084;p129"/>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pic>
        <p:nvPicPr>
          <p:cNvPr id="1089" name="Google Shape;1089;p130"/>
          <p:cNvPicPr preferRelativeResize="0"/>
          <p:nvPr/>
        </p:nvPicPr>
        <p:blipFill>
          <a:blip r:embed="rId3">
            <a:alphaModFix/>
          </a:blip>
          <a:stretch>
            <a:fillRect/>
          </a:stretch>
        </p:blipFill>
        <p:spPr>
          <a:xfrm>
            <a:off x="1929425" y="807325"/>
            <a:ext cx="5764551" cy="3198000"/>
          </a:xfrm>
          <a:prstGeom prst="rect">
            <a:avLst/>
          </a:prstGeom>
          <a:noFill/>
          <a:ln>
            <a:noFill/>
          </a:ln>
        </p:spPr>
      </p:pic>
      <p:sp>
        <p:nvSpPr>
          <p:cNvPr id="1090" name="Google Shape;1090;p130"/>
          <p:cNvSpPr txBox="1"/>
          <p:nvPr/>
        </p:nvSpPr>
        <p:spPr>
          <a:xfrm rot="-832846">
            <a:off x="2454315" y="910853"/>
            <a:ext cx="1152970"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Build minimum viable assistant</a:t>
            </a:r>
            <a:endParaRPr b="1" sz="1100">
              <a:solidFill>
                <a:srgbClr val="617287"/>
              </a:solidFill>
              <a:latin typeface="Source Sans Pro"/>
              <a:ea typeface="Source Sans Pro"/>
              <a:cs typeface="Source Sans Pro"/>
              <a:sym typeface="Source Sans Pro"/>
            </a:endParaRPr>
          </a:p>
        </p:txBody>
      </p:sp>
      <p:sp>
        <p:nvSpPr>
          <p:cNvPr id="1091" name="Google Shape;1091;p130"/>
          <p:cNvSpPr txBox="1"/>
          <p:nvPr/>
        </p:nvSpPr>
        <p:spPr>
          <a:xfrm rot="-833746">
            <a:off x="3589404" y="904403"/>
            <a:ext cx="1098035"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by talking to the assistant</a:t>
            </a:r>
            <a:endParaRPr b="1" sz="1100">
              <a:solidFill>
                <a:srgbClr val="617287"/>
              </a:solidFill>
              <a:latin typeface="Source Sans Pro"/>
              <a:ea typeface="Source Sans Pro"/>
              <a:cs typeface="Source Sans Pro"/>
              <a:sym typeface="Source Sans Pro"/>
            </a:endParaRPr>
          </a:p>
        </p:txBody>
      </p:sp>
      <p:sp>
        <p:nvSpPr>
          <p:cNvPr id="1092" name="Google Shape;1092;p130"/>
          <p:cNvSpPr txBox="1"/>
          <p:nvPr/>
        </p:nvSpPr>
        <p:spPr>
          <a:xfrm rot="-833676">
            <a:off x="5769734" y="924503"/>
            <a:ext cx="1265531"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real users</a:t>
            </a:r>
            <a:endParaRPr b="1" sz="1100" u="sng">
              <a:solidFill>
                <a:srgbClr val="617287"/>
              </a:solidFill>
              <a:latin typeface="Source Sans Pro"/>
              <a:ea typeface="Source Sans Pro"/>
              <a:cs typeface="Source Sans Pro"/>
              <a:sym typeface="Source Sans Pro"/>
            </a:endParaRPr>
          </a:p>
        </p:txBody>
      </p:sp>
      <p:sp>
        <p:nvSpPr>
          <p:cNvPr id="1093" name="Google Shape;1093;p130"/>
          <p:cNvSpPr txBox="1"/>
          <p:nvPr/>
        </p:nvSpPr>
        <p:spPr>
          <a:xfrm rot="-834007">
            <a:off x="4578704" y="927053"/>
            <a:ext cx="1286267"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test users</a:t>
            </a:r>
            <a:endParaRPr b="1" sz="1100" u="sng">
              <a:solidFill>
                <a:srgbClr val="617287"/>
              </a:solidFill>
              <a:latin typeface="Source Sans Pro"/>
              <a:ea typeface="Source Sans Pro"/>
              <a:cs typeface="Source Sans Pro"/>
              <a:sym typeface="Source Sans Pro"/>
            </a:endParaRPr>
          </a:p>
        </p:txBody>
      </p:sp>
      <p:sp>
        <p:nvSpPr>
          <p:cNvPr id="1094" name="Google Shape;1094;p130"/>
          <p:cNvSpPr/>
          <p:nvPr/>
        </p:nvSpPr>
        <p:spPr>
          <a:xfrm>
            <a:off x="2498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1095" name="Google Shape;1095;p130"/>
          <p:cNvSpPr/>
          <p:nvPr/>
        </p:nvSpPr>
        <p:spPr>
          <a:xfrm>
            <a:off x="3541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grpSp>
        <p:nvGrpSpPr>
          <p:cNvPr id="1096" name="Google Shape;1096;p130"/>
          <p:cNvGrpSpPr/>
          <p:nvPr/>
        </p:nvGrpSpPr>
        <p:grpSpPr>
          <a:xfrm>
            <a:off x="198125" y="3637891"/>
            <a:ext cx="2084400" cy="967811"/>
            <a:chOff x="103175" y="1525212"/>
            <a:chExt cx="2084400" cy="1309800"/>
          </a:xfrm>
        </p:grpSpPr>
        <p:sp>
          <p:nvSpPr>
            <p:cNvPr id="1097" name="Google Shape;1097;p130"/>
            <p:cNvSpPr/>
            <p:nvPr/>
          </p:nvSpPr>
          <p:spPr>
            <a:xfrm flipH="1">
              <a:off x="103175" y="1525212"/>
              <a:ext cx="2084400" cy="1309800"/>
            </a:xfrm>
            <a:prstGeom prst="round2SameRect">
              <a:avLst>
                <a:gd fmla="val 10013" name="adj1"/>
                <a:gd fmla="val 10276" name="adj2"/>
              </a:avLst>
            </a:prstGeom>
            <a:solidFill>
              <a:srgbClr val="5A17EE"/>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5A17EE"/>
                </a:solidFill>
                <a:latin typeface="Source Sans Pro"/>
                <a:ea typeface="Source Sans Pro"/>
                <a:cs typeface="Source Sans Pro"/>
                <a:sym typeface="Source Sans Pro"/>
              </a:endParaRPr>
            </a:p>
          </p:txBody>
        </p:sp>
        <p:sp>
          <p:nvSpPr>
            <p:cNvPr id="1098" name="Google Shape;1098;p130"/>
            <p:cNvSpPr txBox="1"/>
            <p:nvPr/>
          </p:nvSpPr>
          <p:spPr>
            <a:xfrm>
              <a:off x="154950" y="1582825"/>
              <a:ext cx="2015700" cy="1068000"/>
            </a:xfrm>
            <a:prstGeom prst="rect">
              <a:avLst/>
            </a:prstGeom>
            <a:solidFill>
              <a:srgbClr val="5A17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Source Sans Pro"/>
                  <a:ea typeface="Source Sans Pro"/>
                  <a:cs typeface="Source Sans Pro"/>
                  <a:sym typeface="Source Sans Pro"/>
                </a:rPr>
                <a:t>Rasa Open Source </a:t>
              </a:r>
              <a:r>
                <a:rPr lang="en" sz="1000">
                  <a:solidFill>
                    <a:srgbClr val="FFFFFF"/>
                  </a:solidFill>
                  <a:latin typeface="Source Sans Pro"/>
                  <a:ea typeface="Source Sans Pro"/>
                  <a:cs typeface="Source Sans Pro"/>
                  <a:sym typeface="Source Sans Pro"/>
                </a:rPr>
                <a:t>is an open source framework for natural language understanding, dialogue management, and integrations.</a:t>
              </a:r>
              <a:endParaRPr b="1" sz="1000">
                <a:solidFill>
                  <a:srgbClr val="FFFFFF"/>
                </a:solidFill>
                <a:latin typeface="Source Sans Pro"/>
                <a:ea typeface="Source Sans Pro"/>
                <a:cs typeface="Source Sans Pro"/>
                <a:sym typeface="Source Sans Pro"/>
              </a:endParaRPr>
            </a:p>
          </p:txBody>
        </p:sp>
      </p:grpSp>
      <p:sp>
        <p:nvSpPr>
          <p:cNvPr id="1099" name="Google Shape;1099;p130"/>
          <p:cNvSpPr/>
          <p:nvPr/>
        </p:nvSpPr>
        <p:spPr>
          <a:xfrm rot="5400000">
            <a:off x="2181200" y="4055724"/>
            <a:ext cx="253500" cy="1845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 name="Google Shape;1100;p130"/>
          <p:cNvGrpSpPr/>
          <p:nvPr/>
        </p:nvGrpSpPr>
        <p:grpSpPr>
          <a:xfrm>
            <a:off x="7363056" y="4049096"/>
            <a:ext cx="1672981" cy="941984"/>
            <a:chOff x="7362901" y="495238"/>
            <a:chExt cx="1832199" cy="941984"/>
          </a:xfrm>
        </p:grpSpPr>
        <p:grpSp>
          <p:nvGrpSpPr>
            <p:cNvPr id="1101" name="Google Shape;1101;p130"/>
            <p:cNvGrpSpPr/>
            <p:nvPr/>
          </p:nvGrpSpPr>
          <p:grpSpPr>
            <a:xfrm>
              <a:off x="7486822" y="495238"/>
              <a:ext cx="1708278" cy="941984"/>
              <a:chOff x="6936517" y="1476446"/>
              <a:chExt cx="1833900" cy="1288800"/>
            </a:xfrm>
          </p:grpSpPr>
          <p:sp>
            <p:nvSpPr>
              <p:cNvPr id="1102" name="Google Shape;1102;p130"/>
              <p:cNvSpPr/>
              <p:nvPr/>
            </p:nvSpPr>
            <p:spPr>
              <a:xfrm flipH="1">
                <a:off x="6936517" y="1476446"/>
                <a:ext cx="1833900" cy="1288800"/>
              </a:xfrm>
              <a:prstGeom prst="round2SameRect">
                <a:avLst>
                  <a:gd fmla="val 14044" name="adj1"/>
                  <a:gd fmla="val 16596" name="adj2"/>
                </a:avLst>
              </a:prstGeom>
              <a:solidFill>
                <a:srgbClr val="57DBD8"/>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757575"/>
                  </a:solidFill>
                  <a:latin typeface="Source Sans Pro"/>
                  <a:ea typeface="Source Sans Pro"/>
                  <a:cs typeface="Source Sans Pro"/>
                  <a:sym typeface="Source Sans Pro"/>
                </a:endParaRPr>
              </a:p>
            </p:txBody>
          </p:sp>
          <p:sp>
            <p:nvSpPr>
              <p:cNvPr id="1103" name="Google Shape;1103;p130"/>
              <p:cNvSpPr txBox="1"/>
              <p:nvPr/>
            </p:nvSpPr>
            <p:spPr>
              <a:xfrm>
                <a:off x="6992707" y="1532137"/>
                <a:ext cx="1746900" cy="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34343"/>
                    </a:solidFill>
                    <a:latin typeface="Source Sans Pro"/>
                    <a:ea typeface="Source Sans Pro"/>
                    <a:cs typeface="Source Sans Pro"/>
                    <a:sym typeface="Source Sans Pro"/>
                  </a:rPr>
                  <a:t>Rasa X </a:t>
                </a:r>
                <a:r>
                  <a:rPr lang="en" sz="1000">
                    <a:solidFill>
                      <a:srgbClr val="434343"/>
                    </a:solidFill>
                    <a:latin typeface="Source Sans Pro"/>
                    <a:ea typeface="Source Sans Pro"/>
                    <a:cs typeface="Source Sans Pro"/>
                    <a:sym typeface="Source Sans Pro"/>
                  </a:rPr>
                  <a:t>is a toolset used to improve a contextual assistant built using Rasa Open Source.</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p:txBody>
          </p:sp>
        </p:grpSp>
        <p:sp>
          <p:nvSpPr>
            <p:cNvPr id="1104" name="Google Shape;1104;p130"/>
            <p:cNvSpPr/>
            <p:nvPr/>
          </p:nvSpPr>
          <p:spPr>
            <a:xfrm flipH="1" rot="-5400000">
              <a:off x="7337401" y="894429"/>
              <a:ext cx="187800" cy="136800"/>
            </a:xfrm>
            <a:prstGeom prst="triangl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130"/>
          <p:cNvSpPr/>
          <p:nvPr/>
        </p:nvSpPr>
        <p:spPr>
          <a:xfrm>
            <a:off x="3375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6" name="Google Shape;1106;p130"/>
          <p:cNvPicPr preferRelativeResize="0"/>
          <p:nvPr/>
        </p:nvPicPr>
        <p:blipFill>
          <a:blip r:embed="rId4">
            <a:alphaModFix/>
          </a:blip>
          <a:stretch>
            <a:fillRect/>
          </a:stretch>
        </p:blipFill>
        <p:spPr>
          <a:xfrm>
            <a:off x="3467600" y="4420675"/>
            <a:ext cx="250986" cy="253500"/>
          </a:xfrm>
          <a:prstGeom prst="rect">
            <a:avLst/>
          </a:prstGeom>
          <a:noFill/>
          <a:ln>
            <a:noFill/>
          </a:ln>
        </p:spPr>
      </p:pic>
      <p:sp>
        <p:nvSpPr>
          <p:cNvPr id="1107" name="Google Shape;1107;p130"/>
          <p:cNvSpPr txBox="1"/>
          <p:nvPr/>
        </p:nvSpPr>
        <p:spPr>
          <a:xfrm>
            <a:off x="89525" y="107500"/>
            <a:ext cx="9144000" cy="752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solidFill>
                  <a:srgbClr val="5A17EE"/>
                </a:solidFill>
                <a:latin typeface="Source Sans Pro"/>
                <a:ea typeface="Source Sans Pro"/>
                <a:cs typeface="Source Sans Pro"/>
                <a:sym typeface="Source Sans Pro"/>
              </a:rPr>
              <a:t>Build a m</a:t>
            </a:r>
            <a:r>
              <a:rPr b="1" lang="en" sz="1800">
                <a:solidFill>
                  <a:srgbClr val="5A17EE"/>
                </a:solidFill>
                <a:latin typeface="Source Sans Pro"/>
                <a:ea typeface="Source Sans Pro"/>
                <a:cs typeface="Source Sans Pro"/>
                <a:sym typeface="Source Sans Pro"/>
              </a:rPr>
              <a:t>inimum viable assistant</a:t>
            </a:r>
            <a:r>
              <a:rPr b="1" lang="en" sz="1800">
                <a:solidFill>
                  <a:srgbClr val="5A17EE"/>
                </a:solidFill>
                <a:latin typeface="Source Sans Pro"/>
                <a:ea typeface="Source Sans Pro"/>
                <a:cs typeface="Source Sans Pro"/>
                <a:sym typeface="Source Sans Pro"/>
              </a:rPr>
              <a:t> with Rasa Open Source + improve it using Rasa X</a:t>
            </a:r>
            <a:endParaRPr b="1" sz="1800">
              <a:solidFill>
                <a:srgbClr val="5A17EE"/>
              </a:solidFill>
              <a:latin typeface="Source Sans Pro"/>
              <a:ea typeface="Source Sans Pro"/>
              <a:cs typeface="Source Sans Pro"/>
              <a:sym typeface="Source Sans Pro"/>
            </a:endParaRPr>
          </a:p>
        </p:txBody>
      </p:sp>
      <p:sp>
        <p:nvSpPr>
          <p:cNvPr id="1108" name="Google Shape;1108;p130"/>
          <p:cNvSpPr/>
          <p:nvPr/>
        </p:nvSpPr>
        <p:spPr>
          <a:xfrm>
            <a:off x="4810925" y="677950"/>
            <a:ext cx="1165800" cy="33054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19DFF"/>
              </a:solidFill>
            </a:endParaRPr>
          </a:p>
        </p:txBody>
      </p:sp>
      <p:sp>
        <p:nvSpPr>
          <p:cNvPr id="1109" name="Google Shape;1109;p130"/>
          <p:cNvSpPr/>
          <p:nvPr/>
        </p:nvSpPr>
        <p:spPr>
          <a:xfrm>
            <a:off x="399075" y="859900"/>
            <a:ext cx="985500" cy="5859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Share your bot</a:t>
            </a:r>
            <a:endParaRPr b="1">
              <a:solidFill>
                <a:srgbClr val="319DFF"/>
              </a:solidFill>
              <a:latin typeface="Source Sans Pro"/>
              <a:ea typeface="Source Sans Pro"/>
              <a:cs typeface="Source Sans Pro"/>
              <a:sym typeface="Source Sans Pro"/>
            </a:endParaRPr>
          </a:p>
        </p:txBody>
      </p:sp>
      <p:grpSp>
        <p:nvGrpSpPr>
          <p:cNvPr id="1110" name="Google Shape;1110;p130"/>
          <p:cNvGrpSpPr/>
          <p:nvPr/>
        </p:nvGrpSpPr>
        <p:grpSpPr>
          <a:xfrm>
            <a:off x="4104376" y="2470498"/>
            <a:ext cx="1791695" cy="529814"/>
            <a:chOff x="3055402" y="2304204"/>
            <a:chExt cx="1946014" cy="575446"/>
          </a:xfrm>
        </p:grpSpPr>
        <p:sp>
          <p:nvSpPr>
            <p:cNvPr id="1111" name="Google Shape;1111;p130"/>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30"/>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1113" name="Google Shape;1113;p130"/>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pic>
        <p:nvPicPr>
          <p:cNvPr id="1118" name="Google Shape;1118;p131"/>
          <p:cNvPicPr preferRelativeResize="0"/>
          <p:nvPr/>
        </p:nvPicPr>
        <p:blipFill>
          <a:blip r:embed="rId3">
            <a:alphaModFix/>
          </a:blip>
          <a:stretch>
            <a:fillRect/>
          </a:stretch>
        </p:blipFill>
        <p:spPr>
          <a:xfrm>
            <a:off x="1929425" y="807325"/>
            <a:ext cx="5764551" cy="3198000"/>
          </a:xfrm>
          <a:prstGeom prst="rect">
            <a:avLst/>
          </a:prstGeom>
          <a:noFill/>
          <a:ln>
            <a:noFill/>
          </a:ln>
        </p:spPr>
      </p:pic>
      <p:sp>
        <p:nvSpPr>
          <p:cNvPr id="1119" name="Google Shape;1119;p131"/>
          <p:cNvSpPr txBox="1"/>
          <p:nvPr/>
        </p:nvSpPr>
        <p:spPr>
          <a:xfrm rot="-832846">
            <a:off x="2454315" y="910853"/>
            <a:ext cx="1152970"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Build minimum viable assistant</a:t>
            </a:r>
            <a:endParaRPr b="1" sz="1100">
              <a:solidFill>
                <a:srgbClr val="617287"/>
              </a:solidFill>
              <a:latin typeface="Source Sans Pro"/>
              <a:ea typeface="Source Sans Pro"/>
              <a:cs typeface="Source Sans Pro"/>
              <a:sym typeface="Source Sans Pro"/>
            </a:endParaRPr>
          </a:p>
        </p:txBody>
      </p:sp>
      <p:sp>
        <p:nvSpPr>
          <p:cNvPr id="1120" name="Google Shape;1120;p131"/>
          <p:cNvSpPr txBox="1"/>
          <p:nvPr/>
        </p:nvSpPr>
        <p:spPr>
          <a:xfrm rot="-833746">
            <a:off x="3589404" y="904403"/>
            <a:ext cx="1098035"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by talking to the assistant</a:t>
            </a:r>
            <a:endParaRPr b="1" sz="1100">
              <a:solidFill>
                <a:srgbClr val="617287"/>
              </a:solidFill>
              <a:latin typeface="Source Sans Pro"/>
              <a:ea typeface="Source Sans Pro"/>
              <a:cs typeface="Source Sans Pro"/>
              <a:sym typeface="Source Sans Pro"/>
            </a:endParaRPr>
          </a:p>
        </p:txBody>
      </p:sp>
      <p:sp>
        <p:nvSpPr>
          <p:cNvPr id="1121" name="Google Shape;1121;p131"/>
          <p:cNvSpPr txBox="1"/>
          <p:nvPr/>
        </p:nvSpPr>
        <p:spPr>
          <a:xfrm rot="-833676">
            <a:off x="5769734" y="924503"/>
            <a:ext cx="1265531"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real users</a:t>
            </a:r>
            <a:endParaRPr b="1" sz="1100" u="sng">
              <a:solidFill>
                <a:srgbClr val="617287"/>
              </a:solidFill>
              <a:latin typeface="Source Sans Pro"/>
              <a:ea typeface="Source Sans Pro"/>
              <a:cs typeface="Source Sans Pro"/>
              <a:sym typeface="Source Sans Pro"/>
            </a:endParaRPr>
          </a:p>
        </p:txBody>
      </p:sp>
      <p:sp>
        <p:nvSpPr>
          <p:cNvPr id="1122" name="Google Shape;1122;p131"/>
          <p:cNvSpPr txBox="1"/>
          <p:nvPr/>
        </p:nvSpPr>
        <p:spPr>
          <a:xfrm rot="-834007">
            <a:off x="4578704" y="927053"/>
            <a:ext cx="1286267"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test users</a:t>
            </a:r>
            <a:endParaRPr b="1" sz="1100" u="sng">
              <a:solidFill>
                <a:srgbClr val="617287"/>
              </a:solidFill>
              <a:latin typeface="Source Sans Pro"/>
              <a:ea typeface="Source Sans Pro"/>
              <a:cs typeface="Source Sans Pro"/>
              <a:sym typeface="Source Sans Pro"/>
            </a:endParaRPr>
          </a:p>
        </p:txBody>
      </p:sp>
      <p:sp>
        <p:nvSpPr>
          <p:cNvPr id="1123" name="Google Shape;1123;p131"/>
          <p:cNvSpPr/>
          <p:nvPr/>
        </p:nvSpPr>
        <p:spPr>
          <a:xfrm>
            <a:off x="2498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1124" name="Google Shape;1124;p131"/>
          <p:cNvSpPr/>
          <p:nvPr/>
        </p:nvSpPr>
        <p:spPr>
          <a:xfrm>
            <a:off x="3541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grpSp>
        <p:nvGrpSpPr>
          <p:cNvPr id="1125" name="Google Shape;1125;p131"/>
          <p:cNvGrpSpPr/>
          <p:nvPr/>
        </p:nvGrpSpPr>
        <p:grpSpPr>
          <a:xfrm>
            <a:off x="198125" y="3637891"/>
            <a:ext cx="2084400" cy="967811"/>
            <a:chOff x="103175" y="1525212"/>
            <a:chExt cx="2084400" cy="1309800"/>
          </a:xfrm>
        </p:grpSpPr>
        <p:sp>
          <p:nvSpPr>
            <p:cNvPr id="1126" name="Google Shape;1126;p131"/>
            <p:cNvSpPr/>
            <p:nvPr/>
          </p:nvSpPr>
          <p:spPr>
            <a:xfrm flipH="1">
              <a:off x="103175" y="1525212"/>
              <a:ext cx="2084400" cy="1309800"/>
            </a:xfrm>
            <a:prstGeom prst="round2SameRect">
              <a:avLst>
                <a:gd fmla="val 10013" name="adj1"/>
                <a:gd fmla="val 10276" name="adj2"/>
              </a:avLst>
            </a:prstGeom>
            <a:solidFill>
              <a:srgbClr val="5A17EE"/>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5A17EE"/>
                </a:solidFill>
                <a:latin typeface="Source Sans Pro"/>
                <a:ea typeface="Source Sans Pro"/>
                <a:cs typeface="Source Sans Pro"/>
                <a:sym typeface="Source Sans Pro"/>
              </a:endParaRPr>
            </a:p>
          </p:txBody>
        </p:sp>
        <p:sp>
          <p:nvSpPr>
            <p:cNvPr id="1127" name="Google Shape;1127;p131"/>
            <p:cNvSpPr txBox="1"/>
            <p:nvPr/>
          </p:nvSpPr>
          <p:spPr>
            <a:xfrm>
              <a:off x="154950" y="1582825"/>
              <a:ext cx="2015700" cy="1068000"/>
            </a:xfrm>
            <a:prstGeom prst="rect">
              <a:avLst/>
            </a:prstGeom>
            <a:solidFill>
              <a:srgbClr val="5A17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Source Sans Pro"/>
                  <a:ea typeface="Source Sans Pro"/>
                  <a:cs typeface="Source Sans Pro"/>
                  <a:sym typeface="Source Sans Pro"/>
                </a:rPr>
                <a:t>Rasa Open Source </a:t>
              </a:r>
              <a:r>
                <a:rPr lang="en" sz="1000">
                  <a:solidFill>
                    <a:srgbClr val="FFFFFF"/>
                  </a:solidFill>
                  <a:latin typeface="Source Sans Pro"/>
                  <a:ea typeface="Source Sans Pro"/>
                  <a:cs typeface="Source Sans Pro"/>
                  <a:sym typeface="Source Sans Pro"/>
                </a:rPr>
                <a:t>is an open source framework for natural language understanding, dialogue management, and integrations.</a:t>
              </a:r>
              <a:endParaRPr b="1" sz="1000">
                <a:solidFill>
                  <a:srgbClr val="FFFFFF"/>
                </a:solidFill>
                <a:latin typeface="Source Sans Pro"/>
                <a:ea typeface="Source Sans Pro"/>
                <a:cs typeface="Source Sans Pro"/>
                <a:sym typeface="Source Sans Pro"/>
              </a:endParaRPr>
            </a:p>
          </p:txBody>
        </p:sp>
      </p:grpSp>
      <p:sp>
        <p:nvSpPr>
          <p:cNvPr id="1128" name="Google Shape;1128;p131"/>
          <p:cNvSpPr/>
          <p:nvPr/>
        </p:nvSpPr>
        <p:spPr>
          <a:xfrm rot="5400000">
            <a:off x="2181200" y="4055724"/>
            <a:ext cx="253500" cy="1845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131"/>
          <p:cNvGrpSpPr/>
          <p:nvPr/>
        </p:nvGrpSpPr>
        <p:grpSpPr>
          <a:xfrm>
            <a:off x="7363056" y="4049096"/>
            <a:ext cx="1672981" cy="941984"/>
            <a:chOff x="7362901" y="495238"/>
            <a:chExt cx="1832199" cy="941984"/>
          </a:xfrm>
        </p:grpSpPr>
        <p:grpSp>
          <p:nvGrpSpPr>
            <p:cNvPr id="1130" name="Google Shape;1130;p131"/>
            <p:cNvGrpSpPr/>
            <p:nvPr/>
          </p:nvGrpSpPr>
          <p:grpSpPr>
            <a:xfrm>
              <a:off x="7486822" y="495238"/>
              <a:ext cx="1708278" cy="941984"/>
              <a:chOff x="6936517" y="1476446"/>
              <a:chExt cx="1833900" cy="1288800"/>
            </a:xfrm>
          </p:grpSpPr>
          <p:sp>
            <p:nvSpPr>
              <p:cNvPr id="1131" name="Google Shape;1131;p131"/>
              <p:cNvSpPr/>
              <p:nvPr/>
            </p:nvSpPr>
            <p:spPr>
              <a:xfrm flipH="1">
                <a:off x="6936517" y="1476446"/>
                <a:ext cx="1833900" cy="1288800"/>
              </a:xfrm>
              <a:prstGeom prst="round2SameRect">
                <a:avLst>
                  <a:gd fmla="val 14044" name="adj1"/>
                  <a:gd fmla="val 16596" name="adj2"/>
                </a:avLst>
              </a:prstGeom>
              <a:solidFill>
                <a:srgbClr val="57DBD8"/>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757575"/>
                  </a:solidFill>
                  <a:latin typeface="Source Sans Pro"/>
                  <a:ea typeface="Source Sans Pro"/>
                  <a:cs typeface="Source Sans Pro"/>
                  <a:sym typeface="Source Sans Pro"/>
                </a:endParaRPr>
              </a:p>
            </p:txBody>
          </p:sp>
          <p:sp>
            <p:nvSpPr>
              <p:cNvPr id="1132" name="Google Shape;1132;p131"/>
              <p:cNvSpPr txBox="1"/>
              <p:nvPr/>
            </p:nvSpPr>
            <p:spPr>
              <a:xfrm>
                <a:off x="6992707" y="1532137"/>
                <a:ext cx="1746900" cy="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34343"/>
                    </a:solidFill>
                    <a:latin typeface="Source Sans Pro"/>
                    <a:ea typeface="Source Sans Pro"/>
                    <a:cs typeface="Source Sans Pro"/>
                    <a:sym typeface="Source Sans Pro"/>
                  </a:rPr>
                  <a:t>Rasa X </a:t>
                </a:r>
                <a:r>
                  <a:rPr lang="en" sz="1000">
                    <a:solidFill>
                      <a:srgbClr val="434343"/>
                    </a:solidFill>
                    <a:latin typeface="Source Sans Pro"/>
                    <a:ea typeface="Source Sans Pro"/>
                    <a:cs typeface="Source Sans Pro"/>
                    <a:sym typeface="Source Sans Pro"/>
                  </a:rPr>
                  <a:t>is a toolset used to improve a contextual assistant built using Rasa Open Source.</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p:txBody>
          </p:sp>
        </p:grpSp>
        <p:sp>
          <p:nvSpPr>
            <p:cNvPr id="1133" name="Google Shape;1133;p131"/>
            <p:cNvSpPr/>
            <p:nvPr/>
          </p:nvSpPr>
          <p:spPr>
            <a:xfrm flipH="1" rot="-5400000">
              <a:off x="7337401" y="894429"/>
              <a:ext cx="187800" cy="136800"/>
            </a:xfrm>
            <a:prstGeom prst="triangl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 name="Google Shape;1134;p131"/>
          <p:cNvSpPr/>
          <p:nvPr/>
        </p:nvSpPr>
        <p:spPr>
          <a:xfrm>
            <a:off x="3375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5" name="Google Shape;1135;p131"/>
          <p:cNvPicPr preferRelativeResize="0"/>
          <p:nvPr/>
        </p:nvPicPr>
        <p:blipFill>
          <a:blip r:embed="rId4">
            <a:alphaModFix/>
          </a:blip>
          <a:stretch>
            <a:fillRect/>
          </a:stretch>
        </p:blipFill>
        <p:spPr>
          <a:xfrm>
            <a:off x="3467600" y="4420675"/>
            <a:ext cx="250986" cy="253500"/>
          </a:xfrm>
          <a:prstGeom prst="rect">
            <a:avLst/>
          </a:prstGeom>
          <a:noFill/>
          <a:ln>
            <a:noFill/>
          </a:ln>
        </p:spPr>
      </p:pic>
      <p:sp>
        <p:nvSpPr>
          <p:cNvPr id="1136" name="Google Shape;1136;p131"/>
          <p:cNvSpPr txBox="1"/>
          <p:nvPr/>
        </p:nvSpPr>
        <p:spPr>
          <a:xfrm>
            <a:off x="89525" y="107500"/>
            <a:ext cx="9144000" cy="752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solidFill>
                  <a:srgbClr val="5A17EE"/>
                </a:solidFill>
                <a:latin typeface="Source Sans Pro"/>
                <a:ea typeface="Source Sans Pro"/>
                <a:cs typeface="Source Sans Pro"/>
                <a:sym typeface="Source Sans Pro"/>
              </a:rPr>
              <a:t>Build a m</a:t>
            </a:r>
            <a:r>
              <a:rPr b="1" lang="en" sz="1800">
                <a:solidFill>
                  <a:srgbClr val="5A17EE"/>
                </a:solidFill>
                <a:latin typeface="Source Sans Pro"/>
                <a:ea typeface="Source Sans Pro"/>
                <a:cs typeface="Source Sans Pro"/>
                <a:sym typeface="Source Sans Pro"/>
              </a:rPr>
              <a:t>inimum viable assistant</a:t>
            </a:r>
            <a:r>
              <a:rPr b="1" lang="en" sz="1800">
                <a:solidFill>
                  <a:srgbClr val="5A17EE"/>
                </a:solidFill>
                <a:latin typeface="Source Sans Pro"/>
                <a:ea typeface="Source Sans Pro"/>
                <a:cs typeface="Source Sans Pro"/>
                <a:sym typeface="Source Sans Pro"/>
              </a:rPr>
              <a:t> with Rasa Open Source + improve it using Rasa X</a:t>
            </a:r>
            <a:endParaRPr b="1" sz="1800">
              <a:solidFill>
                <a:srgbClr val="5A17EE"/>
              </a:solidFill>
              <a:latin typeface="Source Sans Pro"/>
              <a:ea typeface="Source Sans Pro"/>
              <a:cs typeface="Source Sans Pro"/>
              <a:sym typeface="Source Sans Pro"/>
            </a:endParaRPr>
          </a:p>
        </p:txBody>
      </p:sp>
      <p:sp>
        <p:nvSpPr>
          <p:cNvPr id="1137" name="Google Shape;1137;p131"/>
          <p:cNvSpPr/>
          <p:nvPr/>
        </p:nvSpPr>
        <p:spPr>
          <a:xfrm>
            <a:off x="5954975" y="677950"/>
            <a:ext cx="1165800" cy="33054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31"/>
          <p:cNvSpPr/>
          <p:nvPr/>
        </p:nvSpPr>
        <p:spPr>
          <a:xfrm>
            <a:off x="399075" y="859900"/>
            <a:ext cx="1165800" cy="5859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u="sng">
                <a:solidFill>
                  <a:schemeClr val="hlink"/>
                </a:solidFill>
                <a:latin typeface="Source Sans Pro"/>
                <a:ea typeface="Source Sans Pro"/>
                <a:cs typeface="Source Sans Pro"/>
                <a:sym typeface="Source Sans Pro"/>
                <a:hlinkClick r:id="rId5"/>
              </a:rPr>
              <a:t>Real users on Telegram</a:t>
            </a:r>
            <a:endParaRPr b="1">
              <a:solidFill>
                <a:srgbClr val="319DFF"/>
              </a:solidFill>
              <a:latin typeface="Source Sans Pro"/>
              <a:ea typeface="Source Sans Pro"/>
              <a:cs typeface="Source Sans Pro"/>
              <a:sym typeface="Source Sans Pro"/>
            </a:endParaRPr>
          </a:p>
        </p:txBody>
      </p:sp>
      <p:grpSp>
        <p:nvGrpSpPr>
          <p:cNvPr id="1139" name="Google Shape;1139;p131"/>
          <p:cNvGrpSpPr/>
          <p:nvPr/>
        </p:nvGrpSpPr>
        <p:grpSpPr>
          <a:xfrm>
            <a:off x="4104376" y="2470498"/>
            <a:ext cx="1791695" cy="529814"/>
            <a:chOff x="3055402" y="2304204"/>
            <a:chExt cx="1946014" cy="575446"/>
          </a:xfrm>
        </p:grpSpPr>
        <p:sp>
          <p:nvSpPr>
            <p:cNvPr id="1140" name="Google Shape;1140;p131"/>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31"/>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1142" name="Google Shape;1142;p131"/>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32"/>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What’s Next?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33"/>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NEXT STEPS</a:t>
            </a:r>
            <a:endParaRPr/>
          </a:p>
        </p:txBody>
      </p:sp>
      <p:sp>
        <p:nvSpPr>
          <p:cNvPr id="1153" name="Google Shape;1153;p133"/>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Get </a:t>
            </a:r>
            <a:r>
              <a:rPr lang="en"/>
              <a:t>people</a:t>
            </a:r>
            <a:r>
              <a:rPr lang="en"/>
              <a:t> to chat with your assistant and keep improving it!</a:t>
            </a:r>
            <a:endParaRPr/>
          </a:p>
        </p:txBody>
      </p:sp>
      <p:pic>
        <p:nvPicPr>
          <p:cNvPr id="1154" name="Google Shape;1154;p133"/>
          <p:cNvPicPr preferRelativeResize="0"/>
          <p:nvPr/>
        </p:nvPicPr>
        <p:blipFill>
          <a:blip r:embed="rId3">
            <a:alphaModFix/>
          </a:blip>
          <a:stretch>
            <a:fillRect/>
          </a:stretch>
        </p:blipFill>
        <p:spPr>
          <a:xfrm>
            <a:off x="521888" y="1548513"/>
            <a:ext cx="3615675" cy="2046475"/>
          </a:xfrm>
          <a:prstGeom prst="rect">
            <a:avLst/>
          </a:prstGeom>
          <a:noFill/>
          <a:ln>
            <a:noFill/>
          </a:ln>
        </p:spPr>
      </p:pic>
      <p:sp>
        <p:nvSpPr>
          <p:cNvPr id="1155" name="Google Shape;1155;p133"/>
          <p:cNvSpPr txBox="1"/>
          <p:nvPr>
            <p:ph idx="1" type="body"/>
          </p:nvPr>
        </p:nvSpPr>
        <p:spPr>
          <a:xfrm>
            <a:off x="4634375" y="1233750"/>
            <a:ext cx="3903300" cy="3188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800"/>
              <a:t>Where to go from here?</a:t>
            </a:r>
            <a:endParaRPr b="1" sz="1800"/>
          </a:p>
          <a:p>
            <a:pPr indent="-342900" lvl="0" marL="457200" marR="0" rtl="0" algn="l">
              <a:lnSpc>
                <a:spcPct val="115000"/>
              </a:lnSpc>
              <a:spcBef>
                <a:spcPts val="1600"/>
              </a:spcBef>
              <a:spcAft>
                <a:spcPts val="0"/>
              </a:spcAft>
              <a:buSzPts val="1800"/>
              <a:buAutoNum type="arabicPeriod"/>
            </a:pPr>
            <a:r>
              <a:rPr lang="en" sz="1800"/>
              <a:t>Look at conversations and ask: how does your assistant struggle?</a:t>
            </a:r>
            <a:endParaRPr sz="1800"/>
          </a:p>
          <a:p>
            <a:pPr indent="-342900" lvl="0" marL="457200" marR="0" rtl="0" algn="l">
              <a:lnSpc>
                <a:spcPct val="115000"/>
              </a:lnSpc>
              <a:spcBef>
                <a:spcPts val="0"/>
              </a:spcBef>
              <a:spcAft>
                <a:spcPts val="0"/>
              </a:spcAft>
              <a:buSzPts val="1800"/>
              <a:buAutoNum type="arabicPeriod"/>
            </a:pPr>
            <a:r>
              <a:rPr lang="en" sz="1800"/>
              <a:t>Learn how to solve problem from </a:t>
            </a:r>
            <a:r>
              <a:rPr lang="en" sz="1800" u="sng">
                <a:solidFill>
                  <a:schemeClr val="hlink"/>
                </a:solidFill>
                <a:hlinkClick r:id="rId4"/>
              </a:rPr>
              <a:t>Rasa Docs</a:t>
            </a:r>
            <a:r>
              <a:rPr lang="en" sz="1800"/>
              <a:t> and </a:t>
            </a:r>
            <a:r>
              <a:rPr lang="en" sz="1800" u="sng">
                <a:solidFill>
                  <a:schemeClr val="hlink"/>
                </a:solidFill>
                <a:hlinkClick r:id="rId5"/>
              </a:rPr>
              <a:t>Community Forum</a:t>
            </a:r>
            <a:endParaRPr sz="1800"/>
          </a:p>
          <a:p>
            <a:pPr indent="-342900" lvl="0" marL="457200" marR="0" rtl="0" algn="l">
              <a:lnSpc>
                <a:spcPct val="115000"/>
              </a:lnSpc>
              <a:spcBef>
                <a:spcPts val="0"/>
              </a:spcBef>
              <a:spcAft>
                <a:spcPts val="0"/>
              </a:spcAft>
              <a:buSzPts val="1800"/>
              <a:buAutoNum type="arabicPeriod"/>
            </a:pPr>
            <a:r>
              <a:rPr lang="en" sz="1800"/>
              <a:t>Improve assistant</a:t>
            </a:r>
            <a:endParaRPr sz="1800"/>
          </a:p>
          <a:p>
            <a:pPr indent="-342900" lvl="0" marL="457200" marR="0" rtl="0" algn="l">
              <a:lnSpc>
                <a:spcPct val="115000"/>
              </a:lnSpc>
              <a:spcBef>
                <a:spcPts val="0"/>
              </a:spcBef>
              <a:spcAft>
                <a:spcPts val="0"/>
              </a:spcAft>
              <a:buSzPts val="1800"/>
              <a:buAutoNum type="arabicPeriod"/>
            </a:pPr>
            <a:r>
              <a:rPr lang="en" sz="1800"/>
              <a:t>Test and deploy your update</a:t>
            </a:r>
            <a:endParaRPr sz="1800"/>
          </a:p>
          <a:p>
            <a:pPr indent="-342900" lvl="0" marL="457200" marR="0" rtl="0" algn="l">
              <a:lnSpc>
                <a:spcPct val="115000"/>
              </a:lnSpc>
              <a:spcBef>
                <a:spcPts val="0"/>
              </a:spcBef>
              <a:spcAft>
                <a:spcPts val="0"/>
              </a:spcAft>
              <a:buSzPts val="1800"/>
              <a:buAutoNum type="arabicPeriod"/>
            </a:pPr>
            <a:r>
              <a:rPr lang="en" sz="1800"/>
              <a:t>Repeat 😎</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34"/>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forward to tomorrow</a:t>
            </a:r>
            <a:endParaRPr/>
          </a:p>
        </p:txBody>
      </p:sp>
      <p:sp>
        <p:nvSpPr>
          <p:cNvPr id="1161" name="Google Shape;1161;p134"/>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CERTIFICATION WORKSHOP</a:t>
            </a:r>
            <a:endParaRPr/>
          </a:p>
        </p:txBody>
      </p:sp>
      <p:sp>
        <p:nvSpPr>
          <p:cNvPr id="1162" name="Google Shape;1162;p134"/>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1: Setting things up</a:t>
            </a:r>
            <a:endParaRPr/>
          </a:p>
          <a:p>
            <a:pPr indent="0" lvl="0" marL="0" rtl="0" algn="l">
              <a:spcBef>
                <a:spcPts val="1600"/>
              </a:spcBef>
              <a:spcAft>
                <a:spcPts val="0"/>
              </a:spcAft>
              <a:buNone/>
            </a:pPr>
            <a:r>
              <a:rPr lang="en"/>
              <a:t>Day 2: Deep dive into NLU and dialogue management with Rasa Open Source </a:t>
            </a:r>
            <a:endParaRPr/>
          </a:p>
          <a:p>
            <a:pPr indent="0" lvl="0" marL="0" rtl="0" algn="l">
              <a:spcBef>
                <a:spcPts val="1600"/>
              </a:spcBef>
              <a:spcAft>
                <a:spcPts val="0"/>
              </a:spcAft>
              <a:buNone/>
            </a:pPr>
            <a:r>
              <a:rPr lang="en"/>
              <a:t>Day 3: Adding custom actions and implementing forms</a:t>
            </a:r>
            <a:endParaRPr/>
          </a:p>
          <a:p>
            <a:pPr indent="0" lvl="0" marL="0" rtl="0" algn="l">
              <a:spcBef>
                <a:spcPts val="1600"/>
              </a:spcBef>
              <a:spcAft>
                <a:spcPts val="0"/>
              </a:spcAft>
              <a:buNone/>
            </a:pPr>
            <a:r>
              <a:rPr lang="en"/>
              <a:t>Day 4: Deploying and improving your assistant using Rasa X</a:t>
            </a:r>
            <a:endParaRPr/>
          </a:p>
          <a:p>
            <a:pPr indent="0" lvl="0" marL="0" rtl="0" algn="l">
              <a:spcBef>
                <a:spcPts val="1600"/>
              </a:spcBef>
              <a:spcAft>
                <a:spcPts val="1600"/>
              </a:spcAft>
              <a:buNone/>
            </a:pPr>
            <a:r>
              <a:rPr b="1" lang="en"/>
              <a:t>Day 5: Recap and certification</a:t>
            </a:r>
            <a:endParaRPr b="1"/>
          </a:p>
        </p:txBody>
      </p:sp>
      <p:sp>
        <p:nvSpPr>
          <p:cNvPr id="1163" name="Google Shape;1163;p134"/>
          <p:cNvSpPr txBox="1"/>
          <p:nvPr/>
        </p:nvSpPr>
        <p:spPr>
          <a:xfrm>
            <a:off x="235500" y="3412625"/>
            <a:ext cx="8412300" cy="503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Presubmit your questions for the Q&amp;A panel!</a:t>
            </a:r>
            <a:r>
              <a:rPr lang="en">
                <a:latin typeface="Source Sans Pro"/>
                <a:ea typeface="Source Sans Pro"/>
                <a:cs typeface="Source Sans Pro"/>
                <a:sym typeface="Source Sans Pro"/>
              </a:rPr>
              <a:t> </a:t>
            </a:r>
            <a:r>
              <a:rPr lang="en" u="sng">
                <a:solidFill>
                  <a:srgbClr val="0097A7"/>
                </a:solidFill>
                <a:latin typeface="Source Sans Pro"/>
                <a:ea typeface="Source Sans Pro"/>
                <a:cs typeface="Source Sans Pro"/>
                <a:sym typeface="Source Sans Pro"/>
                <a:hlinkClick r:id="rId3"/>
              </a:rPr>
              <a:t>https://forms.gle/RNbpr6Uv9q7B5Nxj9</a:t>
            </a:r>
            <a:endParaRPr>
              <a:latin typeface="Source Sans Pro"/>
              <a:ea typeface="Source Sans Pro"/>
              <a:cs typeface="Source Sans Pro"/>
              <a:sym typeface="Source Sans Pr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135"/>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67"/>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 Overview</a:t>
            </a:r>
            <a:endParaRPr/>
          </a:p>
        </p:txBody>
      </p:sp>
      <p:sp>
        <p:nvSpPr>
          <p:cNvPr id="304" name="Google Shape;304;p67"/>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305" name="Google Shape;305;p67"/>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mean when we say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Until now, we’ve been building and testing the assistant on our local machines.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deploy, we’ll push the code to a remote server and make the application accessible to users through a live messaging channel integration (Telegram)</a:t>
            </a:r>
            <a:endParaRPr/>
          </a:p>
        </p:txBody>
      </p:sp>
      <p:sp>
        <p:nvSpPr>
          <p:cNvPr id="306" name="Google Shape;306;p67"/>
          <p:cNvSpPr/>
          <p:nvPr/>
        </p:nvSpPr>
        <p:spPr>
          <a:xfrm>
            <a:off x="790450" y="3117275"/>
            <a:ext cx="2293500" cy="112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7"/>
          <p:cNvSpPr/>
          <p:nvPr/>
        </p:nvSpPr>
        <p:spPr>
          <a:xfrm>
            <a:off x="3625925" y="3117275"/>
            <a:ext cx="2293500" cy="112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7"/>
          <p:cNvSpPr txBox="1"/>
          <p:nvPr/>
        </p:nvSpPr>
        <p:spPr>
          <a:xfrm>
            <a:off x="1747900" y="3339925"/>
            <a:ext cx="868200" cy="5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Source Sans Pro"/>
                <a:ea typeface="Source Sans Pro"/>
                <a:cs typeface="Source Sans Pro"/>
                <a:sym typeface="Source Sans Pro"/>
              </a:rPr>
              <a:t>💻</a:t>
            </a:r>
            <a:endParaRPr sz="3600">
              <a:latin typeface="Source Sans Pro"/>
              <a:ea typeface="Source Sans Pro"/>
              <a:cs typeface="Source Sans Pro"/>
              <a:sym typeface="Source Sans Pro"/>
            </a:endParaRPr>
          </a:p>
        </p:txBody>
      </p:sp>
      <p:sp>
        <p:nvSpPr>
          <p:cNvPr id="309" name="Google Shape;309;p67"/>
          <p:cNvSpPr txBox="1"/>
          <p:nvPr/>
        </p:nvSpPr>
        <p:spPr>
          <a:xfrm>
            <a:off x="1079925" y="3348575"/>
            <a:ext cx="823800" cy="6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Local Dev</a:t>
            </a:r>
            <a:endParaRPr>
              <a:latin typeface="Source Sans Pro"/>
              <a:ea typeface="Source Sans Pro"/>
              <a:cs typeface="Source Sans Pro"/>
              <a:sym typeface="Source Sans Pro"/>
            </a:endParaRPr>
          </a:p>
        </p:txBody>
      </p:sp>
      <p:sp>
        <p:nvSpPr>
          <p:cNvPr id="310" name="Google Shape;310;p67"/>
          <p:cNvSpPr txBox="1"/>
          <p:nvPr/>
        </p:nvSpPr>
        <p:spPr>
          <a:xfrm>
            <a:off x="4920850" y="3339925"/>
            <a:ext cx="8238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Source Sans Pro"/>
                <a:ea typeface="Source Sans Pro"/>
                <a:cs typeface="Source Sans Pro"/>
                <a:sym typeface="Source Sans Pro"/>
              </a:rPr>
              <a:t>🌐</a:t>
            </a:r>
            <a:endParaRPr sz="3600">
              <a:latin typeface="Source Sans Pro"/>
              <a:ea typeface="Source Sans Pro"/>
              <a:cs typeface="Source Sans Pro"/>
              <a:sym typeface="Source Sans Pro"/>
            </a:endParaRPr>
          </a:p>
        </p:txBody>
      </p:sp>
      <p:sp>
        <p:nvSpPr>
          <p:cNvPr id="311" name="Google Shape;311;p67"/>
          <p:cNvSpPr txBox="1"/>
          <p:nvPr/>
        </p:nvSpPr>
        <p:spPr>
          <a:xfrm>
            <a:off x="3918850" y="3498275"/>
            <a:ext cx="868200" cy="51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Server</a:t>
            </a:r>
            <a:endParaRPr>
              <a:latin typeface="Source Sans Pro"/>
              <a:ea typeface="Source Sans Pro"/>
              <a:cs typeface="Source Sans Pro"/>
              <a:sym typeface="Source Sans Pro"/>
            </a:endParaRPr>
          </a:p>
        </p:txBody>
      </p:sp>
      <p:sp>
        <p:nvSpPr>
          <p:cNvPr id="312" name="Google Shape;312;p67"/>
          <p:cNvSpPr txBox="1"/>
          <p:nvPr/>
        </p:nvSpPr>
        <p:spPr>
          <a:xfrm>
            <a:off x="6279075" y="3061675"/>
            <a:ext cx="1425000" cy="11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Source Sans Pro"/>
                <a:ea typeface="Source Sans Pro"/>
                <a:cs typeface="Source Sans Pro"/>
                <a:sym typeface="Source Sans Pro"/>
              </a:rPr>
              <a:t>👩‍💻</a:t>
            </a:r>
            <a:endParaRPr sz="6000">
              <a:latin typeface="Source Sans Pro"/>
              <a:ea typeface="Source Sans Pro"/>
              <a:cs typeface="Source Sans Pro"/>
              <a:sym typeface="Source Sans Pro"/>
            </a:endParaRPr>
          </a:p>
        </p:txBody>
      </p:sp>
      <p:sp>
        <p:nvSpPr>
          <p:cNvPr id="313" name="Google Shape;313;p67"/>
          <p:cNvSpPr/>
          <p:nvPr/>
        </p:nvSpPr>
        <p:spPr>
          <a:xfrm>
            <a:off x="3177638" y="3517625"/>
            <a:ext cx="354600" cy="32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7"/>
          <p:cNvSpPr/>
          <p:nvPr/>
        </p:nvSpPr>
        <p:spPr>
          <a:xfrm>
            <a:off x="6089788" y="3517625"/>
            <a:ext cx="354600" cy="32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68"/>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Deployment</a:t>
            </a:r>
            <a:endParaRPr/>
          </a:p>
        </p:txBody>
      </p:sp>
      <p:pic>
        <p:nvPicPr>
          <p:cNvPr id="320" name="Google Shape;320;p68"/>
          <p:cNvPicPr preferRelativeResize="0"/>
          <p:nvPr/>
        </p:nvPicPr>
        <p:blipFill>
          <a:blip r:embed="rId3">
            <a:alphaModFix/>
          </a:blip>
          <a:stretch>
            <a:fillRect/>
          </a:stretch>
        </p:blipFill>
        <p:spPr>
          <a:xfrm>
            <a:off x="2600684" y="222850"/>
            <a:ext cx="6423190" cy="4578101"/>
          </a:xfrm>
          <a:prstGeom prst="rect">
            <a:avLst/>
          </a:prstGeom>
          <a:noFill/>
          <a:ln>
            <a:noFill/>
          </a:ln>
        </p:spPr>
      </p:pic>
      <p:sp>
        <p:nvSpPr>
          <p:cNvPr id="321" name="Google Shape;321;p68"/>
          <p:cNvSpPr txBox="1"/>
          <p:nvPr>
            <p:ph type="title"/>
          </p:nvPr>
        </p:nvSpPr>
        <p:spPr>
          <a:xfrm>
            <a:off x="134650" y="2053538"/>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we deploying?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as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as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